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56" r:id="rId5"/>
    <p:sldId id="257" r:id="rId6"/>
    <p:sldId id="260" r:id="rId7"/>
    <p:sldId id="261" r:id="rId8"/>
    <p:sldId id="262" r:id="rId9"/>
    <p:sldId id="291" r:id="rId10"/>
    <p:sldId id="280" r:id="rId11"/>
    <p:sldId id="281" r:id="rId12"/>
    <p:sldId id="282" r:id="rId13"/>
    <p:sldId id="283" r:id="rId14"/>
    <p:sldId id="284" r:id="rId15"/>
    <p:sldId id="285" r:id="rId16"/>
    <p:sldId id="263" r:id="rId17"/>
    <p:sldId id="286" r:id="rId18"/>
    <p:sldId id="287" r:id="rId19"/>
    <p:sldId id="288" r:id="rId20"/>
    <p:sldId id="289" r:id="rId21"/>
    <p:sldId id="290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272" r:id="rId37"/>
    <p:sldId id="274" r:id="rId38"/>
    <p:sldId id="276" r:id="rId3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7D42E0DE-1867-471C-93EE-EE4604687899}" v="3802" dt="2022-05-25T00:01:01.096"/>
    <p1510:client id="{AF089EA8-53AF-40BD-9DE5-4608E59A2036}" v="1010" dt="2022-05-17T12:56:56.81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994957"/>
            <a:ext cx="5186302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  <a:latin typeface="IBM Plex Mono SemiBold"/>
              </a:rPr>
              <a:t>Final </a:t>
            </a:r>
            <a:r>
              <a:rPr lang="en-US" dirty="0" err="1">
                <a:solidFill>
                  <a:srgbClr val="0E659B"/>
                </a:solidFill>
                <a:latin typeface="IBM Plex Mono SemiBold"/>
              </a:rPr>
              <a:t>Assigment</a:t>
            </a:r>
            <a:r>
              <a:rPr lang="en-US" dirty="0">
                <a:solidFill>
                  <a:srgbClr val="0E659B"/>
                </a:solidFill>
                <a:latin typeface="IBM Plex Mono SemiBold"/>
              </a:rPr>
              <a:t>  - Applied Capstone</a:t>
            </a:r>
            <a:endParaRPr lang="en-US" dirty="0">
              <a:solidFill>
                <a:srgbClr val="0E659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19517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Joel </a:t>
            </a:r>
            <a:r>
              <a:rPr lang="en-US" dirty="0" err="1">
                <a:latin typeface="IBM Plex Mono Text"/>
              </a:rPr>
              <a:t>Caristan</a:t>
            </a:r>
            <a:r>
              <a:rPr lang="en-US" dirty="0">
                <a:latin typeface="IBM Plex Mono Text"/>
              </a:rPr>
              <a:t> </a:t>
            </a:r>
            <a:r>
              <a:rPr lang="en-US" dirty="0" err="1">
                <a:latin typeface="IBM Plex Mono Text"/>
              </a:rPr>
              <a:t>Kamlo</a:t>
            </a:r>
            <a:endParaRPr lang="en-US" dirty="0" err="1"/>
          </a:p>
          <a:p>
            <a:pPr marL="0" indent="0">
              <a:buNone/>
            </a:pPr>
            <a:endParaRPr lang="en-US" dirty="0">
              <a:latin typeface="IBM Plex Mono Text"/>
            </a:endParaRP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Tuesday, May 24th, 2022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3. Data Visualization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11586-863A-90A9-DED2-13623F19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3" y="1429502"/>
            <a:ext cx="11597424" cy="48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3. Data Visualization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2A4636-392D-0924-2635-1B6FDD54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1425989"/>
            <a:ext cx="10513453" cy="44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4. Machine Learning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07B411-7C35-81FE-56FD-2D01EC8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5" y="1502027"/>
            <a:ext cx="10867621" cy="47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2DB85E-6EA1-CD73-AC46-89B09CC69C00}"/>
              </a:ext>
            </a:extLst>
          </p:cNvPr>
          <p:cNvSpPr txBox="1"/>
          <p:nvPr/>
        </p:nvSpPr>
        <p:spPr>
          <a:xfrm>
            <a:off x="989528" y="1955443"/>
            <a:ext cx="1036319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Results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are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splitted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into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 five(05) sections :</a:t>
            </a:r>
          </a:p>
          <a:p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  <a:latin typeface="IBM Plex Mono SemiBold"/>
            </a:endParaRPr>
          </a:p>
          <a:p>
            <a:pPr marL="742950" lvl="1" indent="-285750">
              <a:buFont typeface="Wingdings"/>
              <a:buChar char="v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SQL (EDA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with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SQL)</a:t>
            </a:r>
          </a:p>
          <a:p>
            <a:pPr marL="742950" lvl="1" indent="-285750">
              <a:buFont typeface="Wingdings"/>
              <a:buChar char="v"/>
            </a:pP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Matplotlib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and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Seaborn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(EDA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with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Visualization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)</a:t>
            </a:r>
          </a:p>
          <a:p>
            <a:pPr marL="742950" lvl="1" indent="-285750">
              <a:buFont typeface="Wingdings"/>
              <a:buChar char="v"/>
            </a:pP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Folium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  <a:latin typeface="IBM Plex Mono SemiBold"/>
            </a:endParaRPr>
          </a:p>
          <a:p>
            <a:pPr marL="742950" lvl="1" indent="-285750">
              <a:buFont typeface="Wingdings"/>
              <a:buChar char="v"/>
            </a:pP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Dash</a:t>
            </a:r>
          </a:p>
          <a:p>
            <a:pPr marL="742950" lvl="1" indent="-285750">
              <a:buFont typeface="Wingdings"/>
              <a:buChar char="v"/>
            </a:pP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Predictive</a:t>
            </a:r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 </a:t>
            </a:r>
            <a:r>
              <a:rPr lang="fr-F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Mono SemiBold"/>
              </a:rPr>
              <a:t>Analysis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  <a:latin typeface="IBM Plex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1. SQL (EDA with SQL)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558343"/>
            <a:ext cx="86782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Display the </a:t>
            </a:r>
            <a:r>
              <a:rPr lang="fr-FR" sz="2200" dirty="0" err="1"/>
              <a:t>names</a:t>
            </a:r>
            <a:r>
              <a:rPr lang="fr-FR" sz="2200" dirty="0"/>
              <a:t> of the unique launch sites in the </a:t>
            </a:r>
            <a:r>
              <a:rPr lang="fr-FR" sz="2200" dirty="0" err="1"/>
              <a:t>space</a:t>
            </a:r>
            <a:r>
              <a:rPr lang="fr-FR" sz="2200" dirty="0"/>
              <a:t> mission</a:t>
            </a:r>
          </a:p>
          <a:p>
            <a:pPr marL="285750" indent="-285750">
              <a:buFont typeface="Wingdings"/>
              <a:buChar char="q"/>
            </a:pP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885EC624-6FDF-99E7-FFD9-DD2B29C7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22" y="2044991"/>
            <a:ext cx="2944432" cy="15981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716E054-0D19-6119-23C1-A7699CAFB25E}"/>
              </a:ext>
            </a:extLst>
          </p:cNvPr>
          <p:cNvSpPr txBox="1"/>
          <p:nvPr/>
        </p:nvSpPr>
        <p:spPr>
          <a:xfrm>
            <a:off x="1214907" y="3629696"/>
            <a:ext cx="97514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Display the 5 records </a:t>
            </a:r>
            <a:r>
              <a:rPr lang="fr-FR" sz="2200" dirty="0" err="1"/>
              <a:t>where</a:t>
            </a:r>
            <a:r>
              <a:rPr lang="fr-FR" sz="2200" dirty="0"/>
              <a:t> launch sites </a:t>
            </a:r>
            <a:r>
              <a:rPr lang="fr-FR" sz="2200" dirty="0" err="1"/>
              <a:t>begin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the string 'CCA'</a:t>
            </a:r>
          </a:p>
          <a:p>
            <a:pPr marL="285750" indent="-285750">
              <a:buFont typeface="Wingdings"/>
              <a:buChar char="q"/>
            </a:pPr>
            <a:endParaRPr lang="fr-FR" dirty="0"/>
          </a:p>
        </p:txBody>
      </p:sp>
      <p:pic>
        <p:nvPicPr>
          <p:cNvPr id="6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FC5736-7E74-0CBD-8D00-794B737A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9" y="4072814"/>
            <a:ext cx="10212946" cy="23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1. SQL (EDA with SQL)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558343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Display the total </a:t>
            </a:r>
            <a:r>
              <a:rPr lang="fr-FR" sz="2200" dirty="0" err="1"/>
              <a:t>payload</a:t>
            </a:r>
            <a:r>
              <a:rPr lang="fr-FR" sz="2200" dirty="0"/>
              <a:t> mass </a:t>
            </a:r>
            <a:r>
              <a:rPr lang="fr-FR" sz="2200" dirty="0" err="1"/>
              <a:t>carried</a:t>
            </a:r>
            <a:r>
              <a:rPr lang="fr-FR" sz="2200" dirty="0"/>
              <a:t> by boosters </a:t>
            </a:r>
            <a:r>
              <a:rPr lang="fr-FR" sz="2200" dirty="0" err="1"/>
              <a:t>launched</a:t>
            </a:r>
            <a:r>
              <a:rPr lang="fr-FR" sz="2200" dirty="0"/>
              <a:t> by NASA (CRS)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716E054-0D19-6119-23C1-A7699CAFB25E}"/>
              </a:ext>
            </a:extLst>
          </p:cNvPr>
          <p:cNvSpPr txBox="1"/>
          <p:nvPr/>
        </p:nvSpPr>
        <p:spPr>
          <a:xfrm>
            <a:off x="1053921" y="2717442"/>
            <a:ext cx="97514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Display </a:t>
            </a:r>
            <a:r>
              <a:rPr lang="fr-FR" sz="2200" dirty="0" err="1"/>
              <a:t>average</a:t>
            </a:r>
            <a:r>
              <a:rPr lang="fr-FR" sz="2200" dirty="0"/>
              <a:t> </a:t>
            </a:r>
            <a:r>
              <a:rPr lang="fr-FR" sz="2200" dirty="0" err="1"/>
              <a:t>payload</a:t>
            </a:r>
            <a:r>
              <a:rPr lang="fr-FR" sz="2200" dirty="0"/>
              <a:t> mass </a:t>
            </a:r>
            <a:r>
              <a:rPr lang="fr-FR" sz="2200" dirty="0" err="1"/>
              <a:t>carried</a:t>
            </a:r>
            <a:r>
              <a:rPr lang="fr-FR" sz="2200" dirty="0"/>
              <a:t> by booster version F0v1.1</a:t>
            </a:r>
          </a:p>
        </p:txBody>
      </p:sp>
      <p:pic>
        <p:nvPicPr>
          <p:cNvPr id="4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87E0D1-69C8-0720-8B39-880473F7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21" y="2043478"/>
            <a:ext cx="3966692" cy="603099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EAFEB3-C1C0-AA7A-C6D8-DE69B30C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21" y="3252399"/>
            <a:ext cx="3966692" cy="6859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B04BBC-7D29-BE9E-4AF9-474FC2AF5B7E}"/>
              </a:ext>
            </a:extLst>
          </p:cNvPr>
          <p:cNvSpPr txBox="1"/>
          <p:nvPr/>
        </p:nvSpPr>
        <p:spPr>
          <a:xfrm>
            <a:off x="1053921" y="3940935"/>
            <a:ext cx="1096421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List the date </a:t>
            </a:r>
            <a:r>
              <a:rPr lang="fr-FR" sz="2200" dirty="0" err="1"/>
              <a:t>when</a:t>
            </a:r>
            <a:r>
              <a:rPr lang="fr-FR" sz="2200" dirty="0"/>
              <a:t> the first </a:t>
            </a:r>
            <a:r>
              <a:rPr lang="fr-FR" sz="2200" dirty="0" err="1"/>
              <a:t>successful</a:t>
            </a:r>
            <a:r>
              <a:rPr lang="fr-FR" sz="2200" dirty="0"/>
              <a:t> landing </a:t>
            </a:r>
            <a:r>
              <a:rPr lang="fr-FR" sz="2200" dirty="0" err="1"/>
              <a:t>outcome</a:t>
            </a:r>
            <a:r>
              <a:rPr lang="fr-FR" sz="2200" dirty="0"/>
              <a:t> in </a:t>
            </a:r>
            <a:r>
              <a:rPr lang="fr-FR" sz="2200" dirty="0" err="1"/>
              <a:t>ground</a:t>
            </a:r>
            <a:r>
              <a:rPr lang="fr-FR" sz="2200" dirty="0"/>
              <a:t> pad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acheived</a:t>
            </a:r>
            <a:endParaRPr lang="fr-FR" sz="2200" dirty="0"/>
          </a:p>
        </p:txBody>
      </p:sp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D1D22B-0E2C-88DC-1689-FB195CCB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15" y="4558099"/>
            <a:ext cx="3902298" cy="6502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8AA52B9-2178-5D88-4ABE-83382124F633}"/>
              </a:ext>
            </a:extLst>
          </p:cNvPr>
          <p:cNvSpPr txBox="1"/>
          <p:nvPr/>
        </p:nvSpPr>
        <p:spPr>
          <a:xfrm>
            <a:off x="1064653" y="5218090"/>
            <a:ext cx="97514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List the total </a:t>
            </a:r>
            <a:r>
              <a:rPr lang="fr-FR" sz="2200" dirty="0" err="1"/>
              <a:t>number</a:t>
            </a:r>
            <a:r>
              <a:rPr lang="fr-FR" sz="2200" dirty="0"/>
              <a:t> of </a:t>
            </a:r>
            <a:r>
              <a:rPr lang="fr-FR" sz="2200" dirty="0" err="1"/>
              <a:t>successful</a:t>
            </a:r>
            <a:r>
              <a:rPr lang="fr-FR" sz="2200" dirty="0"/>
              <a:t> and </a:t>
            </a:r>
            <a:r>
              <a:rPr lang="fr-FR" sz="2200" dirty="0" err="1"/>
              <a:t>failure</a:t>
            </a:r>
            <a:r>
              <a:rPr lang="fr-FR" sz="2200" dirty="0"/>
              <a:t> mission </a:t>
            </a:r>
            <a:r>
              <a:rPr lang="fr-FR" sz="2200" dirty="0" err="1"/>
              <a:t>outcomes</a:t>
            </a:r>
          </a:p>
        </p:txBody>
      </p:sp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A16D4A7-B099-E2D0-80E2-8B75EBEA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977" y="5644854"/>
            <a:ext cx="3848636" cy="8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1. SQL (EDA with SQL)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List the </a:t>
            </a:r>
            <a:r>
              <a:rPr lang="fr-FR" sz="2200" dirty="0" err="1"/>
              <a:t>names</a:t>
            </a:r>
            <a:r>
              <a:rPr lang="fr-FR" sz="2200" dirty="0"/>
              <a:t> of the boosters </a:t>
            </a:r>
            <a:r>
              <a:rPr lang="fr-FR" sz="2200" dirty="0" err="1"/>
              <a:t>which</a:t>
            </a:r>
            <a:r>
              <a:rPr lang="fr-FR" sz="2200" dirty="0"/>
              <a:t> have </a:t>
            </a:r>
            <a:r>
              <a:rPr lang="fr-FR" sz="2200" dirty="0" err="1"/>
              <a:t>success</a:t>
            </a:r>
            <a:r>
              <a:rPr lang="fr-FR" sz="2200" dirty="0"/>
              <a:t> in drone </a:t>
            </a:r>
            <a:r>
              <a:rPr lang="fr-FR" sz="2200" dirty="0" err="1"/>
              <a:t>ship</a:t>
            </a:r>
            <a:r>
              <a:rPr lang="fr-FR" sz="2200" dirty="0"/>
              <a:t> and have </a:t>
            </a:r>
            <a:r>
              <a:rPr lang="fr-FR" sz="2200" dirty="0" err="1"/>
              <a:t>payload</a:t>
            </a:r>
            <a:r>
              <a:rPr lang="fr-FR" sz="2200" dirty="0"/>
              <a:t> mass </a:t>
            </a:r>
            <a:r>
              <a:rPr lang="fr-FR" sz="2200" dirty="0" err="1"/>
              <a:t>greater</a:t>
            </a:r>
            <a:r>
              <a:rPr lang="fr-FR" sz="2200" dirty="0"/>
              <a:t> </a:t>
            </a:r>
            <a:r>
              <a:rPr lang="fr-FR" sz="2200" dirty="0" err="1"/>
              <a:t>than</a:t>
            </a:r>
            <a:r>
              <a:rPr lang="fr-FR" sz="2200" dirty="0"/>
              <a:t> 4000 but </a:t>
            </a:r>
            <a:r>
              <a:rPr lang="fr-FR" sz="2200" dirty="0" err="1"/>
              <a:t>less</a:t>
            </a:r>
            <a:r>
              <a:rPr lang="fr-FR" sz="2200" dirty="0"/>
              <a:t> </a:t>
            </a:r>
            <a:r>
              <a:rPr lang="fr-FR" sz="2200" dirty="0" err="1"/>
              <a:t>than</a:t>
            </a:r>
            <a:r>
              <a:rPr lang="fr-FR" sz="2200" dirty="0"/>
              <a:t> 6000</a:t>
            </a:r>
            <a:endParaRPr lang="fr-FR" dirty="0"/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42EE32D8-A624-C4B6-BE07-6E4F7DB0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45252"/>
            <a:ext cx="4235002" cy="133718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B72BD43-D386-3C47-85D9-077F5EED02EB}"/>
              </a:ext>
            </a:extLst>
          </p:cNvPr>
          <p:cNvSpPr txBox="1"/>
          <p:nvPr/>
        </p:nvSpPr>
        <p:spPr>
          <a:xfrm>
            <a:off x="1064654" y="3554568"/>
            <a:ext cx="106422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Rank the count of landing </a:t>
            </a:r>
            <a:r>
              <a:rPr lang="fr-FR" sz="2200" dirty="0" err="1"/>
              <a:t>outcomes</a:t>
            </a:r>
            <a:r>
              <a:rPr lang="fr-FR" sz="2200" dirty="0"/>
              <a:t> (</a:t>
            </a:r>
            <a:r>
              <a:rPr lang="fr-FR" sz="2200" dirty="0" err="1"/>
              <a:t>such</a:t>
            </a:r>
            <a:r>
              <a:rPr lang="fr-FR" sz="2200" dirty="0"/>
              <a:t> as Failure (drone </a:t>
            </a:r>
            <a:r>
              <a:rPr lang="fr-FR" sz="2200" dirty="0" err="1"/>
              <a:t>ship</a:t>
            </a:r>
            <a:r>
              <a:rPr lang="fr-FR" sz="2200" dirty="0"/>
              <a:t>) or </a:t>
            </a:r>
            <a:r>
              <a:rPr lang="fr-FR" sz="2200" dirty="0" err="1"/>
              <a:t>Success</a:t>
            </a:r>
            <a:r>
              <a:rPr lang="fr-FR" sz="2200" dirty="0"/>
              <a:t> (</a:t>
            </a:r>
            <a:r>
              <a:rPr lang="fr-FR" sz="2200" dirty="0" err="1"/>
              <a:t>ground</a:t>
            </a:r>
            <a:r>
              <a:rPr lang="fr-FR" sz="2200" dirty="0"/>
              <a:t> pad)) </a:t>
            </a:r>
            <a:r>
              <a:rPr lang="fr-FR" sz="2200" dirty="0" err="1"/>
              <a:t>between</a:t>
            </a:r>
            <a:r>
              <a:rPr lang="fr-FR" sz="2200" dirty="0"/>
              <a:t> the date 2010-06-04 and 2017-03-20, in </a:t>
            </a:r>
            <a:r>
              <a:rPr lang="fr-FR" sz="2200" dirty="0" err="1"/>
              <a:t>descending</a:t>
            </a:r>
            <a:r>
              <a:rPr lang="fr-FR" sz="2200" dirty="0"/>
              <a:t> </a:t>
            </a:r>
            <a:r>
              <a:rPr lang="fr-FR" sz="2200" dirty="0" err="1"/>
              <a:t>order</a:t>
            </a:r>
            <a:endParaRPr lang="fr-FR" dirty="0" err="1"/>
          </a:p>
        </p:txBody>
      </p:sp>
      <p:pic>
        <p:nvPicPr>
          <p:cNvPr id="6" name="Image 14" descr="Une image contenant texte, reçu, capture d’écran&#10;&#10;Description générée automatiquement">
            <a:extLst>
              <a:ext uri="{FF2B5EF4-FFF2-40B4-BE49-F238E27FC236}">
                <a16:creationId xmlns:a16="http://schemas.microsoft.com/office/drawing/2014/main" id="{6E704439-F17C-CD52-BD74-3CA47D66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01" y="4238290"/>
            <a:ext cx="4135324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1. SQL (EDA with SQL)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List the </a:t>
            </a:r>
            <a:r>
              <a:rPr lang="fr-FR" sz="2200" dirty="0" err="1"/>
              <a:t>failed</a:t>
            </a:r>
            <a:r>
              <a:rPr lang="fr-FR" sz="2200" dirty="0"/>
              <a:t> </a:t>
            </a:r>
            <a:r>
              <a:rPr lang="fr-FR" sz="2200" dirty="0" err="1"/>
              <a:t>landing_outcomes</a:t>
            </a:r>
            <a:r>
              <a:rPr lang="fr-FR" sz="2200" dirty="0"/>
              <a:t> in drone </a:t>
            </a:r>
            <a:r>
              <a:rPr lang="fr-FR" sz="2200" dirty="0" err="1"/>
              <a:t>ship</a:t>
            </a:r>
            <a:r>
              <a:rPr lang="fr-FR" sz="2200" dirty="0"/>
              <a:t>, </a:t>
            </a:r>
            <a:r>
              <a:rPr lang="fr-FR" sz="2200" dirty="0" err="1"/>
              <a:t>their</a:t>
            </a:r>
            <a:r>
              <a:rPr lang="fr-FR" sz="2200" dirty="0"/>
              <a:t> booster versions, and launch site </a:t>
            </a:r>
            <a:r>
              <a:rPr lang="fr-FR" sz="2200" dirty="0" err="1"/>
              <a:t>names</a:t>
            </a:r>
            <a:r>
              <a:rPr lang="fr-FR" sz="2200" dirty="0"/>
              <a:t> for in </a:t>
            </a:r>
            <a:r>
              <a:rPr lang="fr-FR" sz="2200" dirty="0" err="1"/>
              <a:t>year</a:t>
            </a:r>
            <a:r>
              <a:rPr lang="fr-FR" sz="2200" dirty="0"/>
              <a:t> 2015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B72BD43-D386-3C47-85D9-077F5EED02EB}"/>
              </a:ext>
            </a:extLst>
          </p:cNvPr>
          <p:cNvSpPr txBox="1"/>
          <p:nvPr/>
        </p:nvSpPr>
        <p:spPr>
          <a:xfrm>
            <a:off x="1064654" y="3050146"/>
            <a:ext cx="106422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/>
              <a:t>List the </a:t>
            </a:r>
            <a:r>
              <a:rPr lang="fr-FR" sz="2200" dirty="0" err="1"/>
              <a:t>names</a:t>
            </a:r>
            <a:r>
              <a:rPr lang="fr-FR" sz="2200" dirty="0"/>
              <a:t> of the </a:t>
            </a:r>
            <a:r>
              <a:rPr lang="fr-FR" sz="2200" dirty="0" err="1"/>
              <a:t>booster_versions</a:t>
            </a:r>
            <a:r>
              <a:rPr lang="fr-FR" sz="2200" dirty="0"/>
              <a:t> </a:t>
            </a:r>
            <a:r>
              <a:rPr lang="fr-FR" sz="2200" dirty="0" err="1"/>
              <a:t>which</a:t>
            </a:r>
            <a:r>
              <a:rPr lang="fr-FR" sz="2200" dirty="0"/>
              <a:t> have </a:t>
            </a:r>
            <a:r>
              <a:rPr lang="fr-FR" sz="2200" dirty="0" err="1"/>
              <a:t>carried</a:t>
            </a:r>
            <a:r>
              <a:rPr lang="fr-FR" sz="2200" dirty="0"/>
              <a:t> the maximum </a:t>
            </a:r>
            <a:r>
              <a:rPr lang="fr-FR" sz="2200" dirty="0" err="1"/>
              <a:t>payload</a:t>
            </a:r>
            <a:r>
              <a:rPr lang="fr-FR" sz="2200" dirty="0"/>
              <a:t> mass</a:t>
            </a:r>
            <a:endParaRPr lang="fr-FR" sz="2200" dirty="0" err="1"/>
          </a:p>
          <a:p>
            <a:pPr marL="342900" indent="-342900">
              <a:buFont typeface="Wingdings"/>
              <a:buChar char="q"/>
            </a:pPr>
            <a:endParaRPr lang="fr-FR" sz="2200" dirty="0"/>
          </a:p>
        </p:txBody>
      </p:sp>
      <p:pic>
        <p:nvPicPr>
          <p:cNvPr id="4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1D62DE5-4B2F-FAB1-84FC-CDA73B11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273" y="2196530"/>
            <a:ext cx="4052551" cy="919475"/>
          </a:xfrm>
          <a:prstGeom prst="rect">
            <a:avLst/>
          </a:prstGeom>
        </p:spPr>
      </p:pic>
      <p:pic>
        <p:nvPicPr>
          <p:cNvPr id="7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0344DE0B-84CA-9E97-3A47-004315F1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992" y="3536217"/>
            <a:ext cx="4642833" cy="33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Matplotlib &amp; Seaborn (EDA with Visualization)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 err="1"/>
              <a:t>Visualize</a:t>
            </a:r>
            <a:r>
              <a:rPr lang="fr-FR" sz="2200" dirty="0"/>
              <a:t> the </a:t>
            </a:r>
            <a:r>
              <a:rPr lang="fr-FR" sz="2200" dirty="0" err="1"/>
              <a:t>relationship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Flight </a:t>
            </a:r>
            <a:r>
              <a:rPr lang="fr-FR" sz="2200" dirty="0" err="1"/>
              <a:t>Number</a:t>
            </a:r>
            <a:r>
              <a:rPr lang="fr-FR" sz="2200" dirty="0"/>
              <a:t> and Launch Site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D6E40B6-E3DE-86E3-6A2F-E367E28B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" y="1893911"/>
            <a:ext cx="11533030" cy="44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Matplotlib &amp; Seaborn (EDA with Visualization)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 err="1"/>
              <a:t>Visualize</a:t>
            </a:r>
            <a:r>
              <a:rPr lang="fr-FR" sz="2200" dirty="0"/>
              <a:t> the </a:t>
            </a:r>
            <a:r>
              <a:rPr lang="fr-FR" sz="2200" dirty="0" err="1"/>
              <a:t>relationship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</a:t>
            </a:r>
            <a:r>
              <a:rPr lang="fr-FR" sz="2200" dirty="0" err="1"/>
              <a:t>Payload</a:t>
            </a:r>
            <a:r>
              <a:rPr lang="fr-FR" sz="2200" dirty="0"/>
              <a:t> and Launch Site</a:t>
            </a:r>
            <a:endParaRPr lang="fr-FR" dirty="0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F2457076-F9B3-14DA-5DFE-F57EDEF1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6" y="1851170"/>
            <a:ext cx="11575960" cy="417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Matplotlib &amp; Seaborn (EDA with Visualization)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 err="1"/>
              <a:t>Visualize</a:t>
            </a:r>
            <a:r>
              <a:rPr lang="fr-FR" sz="2200" dirty="0"/>
              <a:t> the </a:t>
            </a:r>
            <a:r>
              <a:rPr lang="fr-FR" sz="2200" dirty="0" err="1"/>
              <a:t>relationship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</a:t>
            </a:r>
            <a:r>
              <a:rPr lang="fr-FR" sz="2200" dirty="0" err="1"/>
              <a:t>success</a:t>
            </a:r>
            <a:r>
              <a:rPr lang="fr-FR" sz="2200" dirty="0"/>
              <a:t> rate of </a:t>
            </a:r>
            <a:r>
              <a:rPr lang="fr-FR" sz="2200" dirty="0" err="1"/>
              <a:t>each</a:t>
            </a:r>
            <a:r>
              <a:rPr lang="fr-FR" sz="2200" dirty="0"/>
              <a:t> </a:t>
            </a:r>
            <a:r>
              <a:rPr lang="fr-FR" sz="2200" dirty="0" err="1"/>
              <a:t>orbit</a:t>
            </a:r>
            <a:r>
              <a:rPr lang="fr-FR" sz="2200" dirty="0"/>
              <a:t> type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0D35837-F2E8-0BE9-A920-C9F45DE2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26" y="2317861"/>
            <a:ext cx="6510269" cy="41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Matplotlib &amp; Seaborn (EDA with Visualization)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 err="1"/>
              <a:t>Visualize</a:t>
            </a:r>
            <a:r>
              <a:rPr lang="fr-FR" sz="2200" dirty="0"/>
              <a:t> the </a:t>
            </a:r>
            <a:r>
              <a:rPr lang="fr-FR" sz="2200" dirty="0" err="1"/>
              <a:t>relationship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Flight </a:t>
            </a:r>
            <a:r>
              <a:rPr lang="fr-FR" sz="2200" dirty="0" err="1"/>
              <a:t>Number</a:t>
            </a:r>
            <a:r>
              <a:rPr lang="fr-FR" sz="2200" dirty="0"/>
              <a:t> and </a:t>
            </a:r>
            <a:r>
              <a:rPr lang="fr-FR" sz="2200" dirty="0" err="1"/>
              <a:t>Orbit</a:t>
            </a:r>
            <a:r>
              <a:rPr lang="fr-FR" sz="2200" dirty="0"/>
              <a:t> type</a:t>
            </a:r>
            <a:endParaRPr lang="fr-FR" dirty="0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B52407E4-5AD2-04A8-4B11-5CFA7B78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5" y="2355074"/>
            <a:ext cx="11017875" cy="34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Matplotlib &amp; Seaborn (EDA with Visualization)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36B55-A8FA-BCD0-DA79-1A4723138099}"/>
              </a:ext>
            </a:extLst>
          </p:cNvPr>
          <p:cNvSpPr txBox="1"/>
          <p:nvPr/>
        </p:nvSpPr>
        <p:spPr>
          <a:xfrm>
            <a:off x="1053921" y="1418822"/>
            <a:ext cx="101163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fr-FR" sz="2200" dirty="0" err="1"/>
              <a:t>Visualize</a:t>
            </a:r>
            <a:r>
              <a:rPr lang="fr-FR" sz="2200" dirty="0"/>
              <a:t> the launch </a:t>
            </a:r>
            <a:r>
              <a:rPr lang="fr-FR" sz="2200" dirty="0" err="1"/>
              <a:t>success</a:t>
            </a:r>
            <a:r>
              <a:rPr lang="fr-FR" sz="2200" dirty="0"/>
              <a:t> </a:t>
            </a:r>
            <a:r>
              <a:rPr lang="fr-FR" sz="2200" dirty="0" err="1"/>
              <a:t>yearly</a:t>
            </a:r>
            <a:r>
              <a:rPr lang="fr-FR" sz="2200" dirty="0"/>
              <a:t> trend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4474F5C-6DC9-C42A-8817-FBE7524B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08" y="1946689"/>
            <a:ext cx="5662410" cy="3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3. Folium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AEE12A-9A3B-9EB5-D1C9-D4703B31DED9}"/>
              </a:ext>
            </a:extLst>
          </p:cNvPr>
          <p:cNvSpPr txBox="1"/>
          <p:nvPr/>
        </p:nvSpPr>
        <p:spPr>
          <a:xfrm>
            <a:off x="892935" y="1397357"/>
            <a:ext cx="39559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sz="2400" dirty="0"/>
              <a:t>All sites on the </a:t>
            </a:r>
            <a:r>
              <a:rPr lang="fr-FR" sz="2400" dirty="0" err="1"/>
              <a:t>map</a:t>
            </a:r>
          </a:p>
        </p:txBody>
      </p:sp>
      <p:pic>
        <p:nvPicPr>
          <p:cNvPr id="9" name="Image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1492D25F-F39A-ED1E-6F8C-B7A00D75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9" y="1708611"/>
            <a:ext cx="11232523" cy="4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3. Folium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AEE12A-9A3B-9EB5-D1C9-D4703B31DED9}"/>
              </a:ext>
            </a:extLst>
          </p:cNvPr>
          <p:cNvSpPr txBox="1"/>
          <p:nvPr/>
        </p:nvSpPr>
        <p:spPr>
          <a:xfrm>
            <a:off x="892935" y="1397357"/>
            <a:ext cx="87533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fr-FR" sz="2400" dirty="0"/>
              <a:t>Mark the </a:t>
            </a:r>
            <a:r>
              <a:rPr lang="fr-FR" sz="2400" dirty="0" err="1"/>
              <a:t>success</a:t>
            </a:r>
            <a:r>
              <a:rPr lang="fr-FR" sz="2400" dirty="0"/>
              <a:t>/</a:t>
            </a:r>
            <a:r>
              <a:rPr lang="fr-FR" sz="2400" dirty="0" err="1"/>
              <a:t>failed</a:t>
            </a:r>
            <a:r>
              <a:rPr lang="fr-FR" sz="2400" dirty="0"/>
              <a:t> </a:t>
            </a:r>
            <a:r>
              <a:rPr lang="fr-FR" sz="2400" dirty="0" err="1"/>
              <a:t>launches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site on the </a:t>
            </a:r>
            <a:r>
              <a:rPr lang="fr-FR" sz="2400" dirty="0" err="1"/>
              <a:t>map</a:t>
            </a:r>
            <a:endParaRPr lang="fr-FR" dirty="0" err="1"/>
          </a:p>
        </p:txBody>
      </p:sp>
      <p:pic>
        <p:nvPicPr>
          <p:cNvPr id="4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0EF86316-7B28-4639-659D-9A179AB4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5" y="1940692"/>
            <a:ext cx="5769735" cy="4296700"/>
          </a:xfrm>
          <a:prstGeom prst="rect">
            <a:avLst/>
          </a:prstGeom>
        </p:spPr>
      </p:pic>
      <p:pic>
        <p:nvPicPr>
          <p:cNvPr id="5" name="Image 8">
            <a:extLst>
              <a:ext uri="{FF2B5EF4-FFF2-40B4-BE49-F238E27FC236}">
                <a16:creationId xmlns:a16="http://schemas.microsoft.com/office/drawing/2014/main" id="{C9054D47-3909-2E0C-E10B-4DDFA43C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3" y="1936826"/>
            <a:ext cx="5104326" cy="42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7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3. Folium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AEE12A-9A3B-9EB5-D1C9-D4703B31DED9}"/>
              </a:ext>
            </a:extLst>
          </p:cNvPr>
          <p:cNvSpPr txBox="1"/>
          <p:nvPr/>
        </p:nvSpPr>
        <p:spPr>
          <a:xfrm>
            <a:off x="892935" y="1397357"/>
            <a:ext cx="108139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fr-FR" sz="2400" dirty="0" err="1"/>
              <a:t>Calculate</a:t>
            </a:r>
            <a:r>
              <a:rPr lang="fr-FR" sz="2400" dirty="0"/>
              <a:t> the distances </a:t>
            </a:r>
            <a:r>
              <a:rPr lang="fr-FR" sz="2400" dirty="0" err="1"/>
              <a:t>between</a:t>
            </a:r>
            <a:r>
              <a:rPr lang="fr-FR" sz="2400" dirty="0"/>
              <a:t> a launch site to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proximities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D8DAB50-1C56-499B-1B5F-B4B0D59F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59" y="1856967"/>
            <a:ext cx="8839199" cy="44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5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4. Dash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AC6C493-CA0E-0850-FCAD-C13F595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5" y="1605434"/>
            <a:ext cx="10534917" cy="44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4. Dash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CC499B9A-147A-76F0-5504-595A2DA3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39" y="1561924"/>
            <a:ext cx="10051959" cy="49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85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5. Predictive Analysis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52391E-7098-FC91-2899-A3B82ACAC38B}"/>
              </a:ext>
            </a:extLst>
          </p:cNvPr>
          <p:cNvSpPr txBox="1"/>
          <p:nvPr/>
        </p:nvSpPr>
        <p:spPr>
          <a:xfrm>
            <a:off x="968062" y="1719330"/>
            <a:ext cx="9504606" cy="162048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000" dirty="0" err="1"/>
              <a:t>Logistic</a:t>
            </a:r>
            <a:r>
              <a:rPr lang="fr-FR" sz="2000" dirty="0"/>
              <a:t> </a:t>
            </a:r>
            <a:r>
              <a:rPr lang="fr-FR" sz="2000" dirty="0" err="1"/>
              <a:t>Regression</a:t>
            </a:r>
            <a:endParaRPr lang="fr-FR" sz="2000" dirty="0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GridSearchCV</a:t>
            </a:r>
            <a:r>
              <a:rPr lang="fr-FR" sz="2000" dirty="0"/>
              <a:t> best score on train data : </a:t>
            </a:r>
            <a:r>
              <a:rPr lang="fr-FR" sz="2000" b="1" dirty="0">
                <a:latin typeface="Consolas"/>
              </a:rPr>
              <a:t>0.8464285714285713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/>
              <a:t>Best </a:t>
            </a:r>
            <a:r>
              <a:rPr lang="fr-FR" sz="2000" dirty="0" err="1"/>
              <a:t>paramters</a:t>
            </a:r>
            <a:r>
              <a:rPr lang="fr-FR" sz="2000" dirty="0"/>
              <a:t> : </a:t>
            </a:r>
            <a:r>
              <a:rPr lang="fr-FR" sz="2000" b="1" dirty="0">
                <a:latin typeface="Consolas"/>
              </a:rPr>
              <a:t>'C': 0.01, 'penalty': 'l2', 'solver': '</a:t>
            </a:r>
            <a:r>
              <a:rPr lang="fr-FR" sz="2000" b="1" dirty="0" err="1">
                <a:latin typeface="Consolas"/>
              </a:rPr>
              <a:t>lbfgs</a:t>
            </a:r>
            <a:r>
              <a:rPr lang="fr-FR" sz="2000" b="1" dirty="0">
                <a:latin typeface="Consolas"/>
              </a:rPr>
              <a:t>'</a:t>
            </a:r>
            <a:endParaRPr lang="fr-FR" sz="2000" b="1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Accuracy</a:t>
            </a:r>
            <a:r>
              <a:rPr lang="fr-FR" sz="2000" dirty="0"/>
              <a:t> score on test data : </a:t>
            </a:r>
            <a:r>
              <a:rPr lang="fr-FR" sz="2000" b="1" dirty="0">
                <a:latin typeface="Consolas"/>
              </a:rPr>
              <a:t>0.8333333333333334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>
                <a:ea typeface="+mn-lt"/>
                <a:cs typeface="+mn-lt"/>
              </a:rPr>
              <a:t>Confusion Matrix :</a:t>
            </a:r>
            <a:endParaRPr lang="fr-FR" sz="2000" dirty="0">
              <a:latin typeface="IBM Plex Sans Text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07F5C39A-8221-9309-3ED6-77E5009D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36" y="3337904"/>
            <a:ext cx="4192073" cy="32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5. Predictive Analysis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52391E-7098-FC91-2899-A3B82ACAC38B}"/>
              </a:ext>
            </a:extLst>
          </p:cNvPr>
          <p:cNvSpPr txBox="1"/>
          <p:nvPr/>
        </p:nvSpPr>
        <p:spPr>
          <a:xfrm>
            <a:off x="968062" y="1719330"/>
            <a:ext cx="11146662" cy="163121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000" dirty="0"/>
              <a:t>Support </a:t>
            </a:r>
            <a:r>
              <a:rPr lang="fr-FR" sz="2000" dirty="0" err="1"/>
              <a:t>Vector</a:t>
            </a:r>
            <a:r>
              <a:rPr lang="fr-FR" sz="2000" dirty="0"/>
              <a:t> Machine (SVM)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GridSearchCV</a:t>
            </a:r>
            <a:r>
              <a:rPr lang="fr-FR" sz="2000" dirty="0"/>
              <a:t> best score on train data : </a:t>
            </a:r>
            <a:r>
              <a:rPr lang="fr-FR" sz="2000" b="1" dirty="0">
                <a:latin typeface="Consolas"/>
              </a:rPr>
              <a:t>0.8482142857142856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/>
              <a:t>Best </a:t>
            </a:r>
            <a:r>
              <a:rPr lang="fr-FR" sz="2000" dirty="0" err="1"/>
              <a:t>paramters</a:t>
            </a:r>
            <a:r>
              <a:rPr lang="fr-FR" sz="2000" dirty="0"/>
              <a:t> : </a:t>
            </a:r>
            <a:r>
              <a:rPr lang="fr-FR" sz="2000" b="1" dirty="0">
                <a:latin typeface="Consolas"/>
              </a:rPr>
              <a:t>'C': 1.0, 'gamma': 0.03162277660168379, 'kernel': '</a:t>
            </a:r>
            <a:r>
              <a:rPr lang="fr-FR" sz="2000" b="1" dirty="0" err="1">
                <a:latin typeface="Consolas"/>
              </a:rPr>
              <a:t>sigmoid</a:t>
            </a:r>
            <a:r>
              <a:rPr lang="fr-FR" sz="2000" b="1" dirty="0">
                <a:latin typeface="Consolas"/>
              </a:rPr>
              <a:t>'</a:t>
            </a:r>
            <a:endParaRPr lang="fr-FR" sz="2000" b="1" dirty="0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Accuracy</a:t>
            </a:r>
            <a:r>
              <a:rPr lang="fr-FR" sz="2000" dirty="0"/>
              <a:t> score on test data : </a:t>
            </a:r>
            <a:r>
              <a:rPr lang="fr-FR" sz="2000" b="1" dirty="0">
                <a:latin typeface="Consolas"/>
              </a:rPr>
              <a:t>0.8333333333333334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>
                <a:ea typeface="+mn-lt"/>
                <a:cs typeface="+mn-lt"/>
              </a:rPr>
              <a:t>Confusion Matrix :</a:t>
            </a:r>
            <a:endParaRPr lang="fr-FR" sz="2000" dirty="0">
              <a:latin typeface="IBM Plex Sans Text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0E66DDC4-E882-D366-37D1-AD429356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32" y="3102735"/>
            <a:ext cx="3773509" cy="32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486958"/>
            <a:ext cx="7068725" cy="49008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IBM Plex Mono Text"/>
              </a:rPr>
              <a:t>In this capstone, we will predict if the Falcon 9 first stage will land successfully, by using several machine learning methodologies.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Main steps on this capstone include :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Data collection, wrangling, formatting</a:t>
            </a:r>
          </a:p>
          <a:p>
            <a:pPr lvl="1"/>
            <a:r>
              <a:rPr lang="en-US" sz="1800" dirty="0">
                <a:latin typeface="IBM Plex Mono Text"/>
              </a:rPr>
              <a:t>Exploratory Data Analysis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Data Visualization (Matplotlib &amp; Dash)</a:t>
            </a:r>
          </a:p>
          <a:p>
            <a:pPr lvl="1"/>
            <a:r>
              <a:rPr lang="en-US" sz="1800" dirty="0">
                <a:latin typeface="IBM Plex Mono Text"/>
              </a:rPr>
              <a:t>Machine Learning</a:t>
            </a:r>
          </a:p>
          <a:p>
            <a:r>
              <a:rPr lang="en-US" sz="2200" dirty="0">
                <a:latin typeface="IBM Plex Mono Text"/>
              </a:rPr>
              <a:t>The interactive dashboard allows us to know, which site has the largest successful launches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Graphs obtained, show that some features of Falcon 9 rocket launches, have a correlation with the outcome of launches, </a:t>
            </a:r>
            <a:r>
              <a:rPr lang="en-US" sz="2200" dirty="0" err="1">
                <a:latin typeface="IBM Plex Mono Text"/>
              </a:rPr>
              <a:t>ie</a:t>
            </a:r>
            <a:r>
              <a:rPr lang="en-US" sz="2200" dirty="0">
                <a:latin typeface="IBM Plex Mono Text"/>
              </a:rPr>
              <a:t>, success or failure.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We can conclude that decision tree may be the best machine learning algorithm to predict if the Falcon 9 first stage will land successfully.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5. Predictive Analysis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52391E-7098-FC91-2899-A3B82ACAC38B}"/>
              </a:ext>
            </a:extLst>
          </p:cNvPr>
          <p:cNvSpPr txBox="1"/>
          <p:nvPr/>
        </p:nvSpPr>
        <p:spPr>
          <a:xfrm>
            <a:off x="968062" y="1719330"/>
            <a:ext cx="11146662" cy="193899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000" dirty="0" err="1"/>
              <a:t>Decision</a:t>
            </a:r>
            <a:r>
              <a:rPr lang="fr-FR" sz="2000" dirty="0"/>
              <a:t> </a:t>
            </a:r>
            <a:r>
              <a:rPr lang="fr-FR" sz="2000" dirty="0" err="1"/>
              <a:t>Tree</a:t>
            </a:r>
            <a:endParaRPr lang="fr-FR" sz="2000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GridSearchCV</a:t>
            </a:r>
            <a:r>
              <a:rPr lang="fr-FR" sz="2000" dirty="0"/>
              <a:t> best score on train data : </a:t>
            </a:r>
            <a:r>
              <a:rPr lang="fr-FR" sz="2000" b="1" dirty="0">
                <a:latin typeface="Consolas"/>
              </a:rPr>
              <a:t>0.875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/>
              <a:t>Best </a:t>
            </a:r>
            <a:r>
              <a:rPr lang="fr-FR" sz="2000" dirty="0" err="1"/>
              <a:t>paramters</a:t>
            </a:r>
            <a:r>
              <a:rPr lang="fr-FR" sz="2000" dirty="0"/>
              <a:t> : </a:t>
            </a:r>
            <a:r>
              <a:rPr lang="fr-FR" sz="2000" b="1" dirty="0">
                <a:latin typeface="Consolas"/>
              </a:rPr>
              <a:t>'</a:t>
            </a:r>
            <a:r>
              <a:rPr lang="fr-FR" sz="2000" b="1" dirty="0" err="1">
                <a:latin typeface="Consolas"/>
              </a:rPr>
              <a:t>criterion</a:t>
            </a:r>
            <a:r>
              <a:rPr lang="fr-FR" sz="2000" b="1" dirty="0">
                <a:latin typeface="Consolas"/>
              </a:rPr>
              <a:t>': '</a:t>
            </a:r>
            <a:r>
              <a:rPr lang="fr-FR" sz="2000" b="1" dirty="0" err="1">
                <a:latin typeface="Consolas"/>
              </a:rPr>
              <a:t>gini</a:t>
            </a:r>
            <a:r>
              <a:rPr lang="fr-FR" sz="2000" b="1" dirty="0">
                <a:latin typeface="Consolas"/>
              </a:rPr>
              <a:t>', '</a:t>
            </a:r>
            <a:r>
              <a:rPr lang="fr-FR" sz="2000" b="1" dirty="0" err="1">
                <a:latin typeface="Consolas"/>
              </a:rPr>
              <a:t>max_depth</a:t>
            </a:r>
            <a:r>
              <a:rPr lang="fr-FR" sz="2000" b="1" dirty="0">
                <a:latin typeface="Consolas"/>
              </a:rPr>
              <a:t>': 8, '</a:t>
            </a:r>
            <a:r>
              <a:rPr lang="fr-FR" sz="2000" b="1" dirty="0" err="1">
                <a:latin typeface="Consolas"/>
              </a:rPr>
              <a:t>max_features</a:t>
            </a:r>
            <a:r>
              <a:rPr lang="fr-FR" sz="2000" b="1" dirty="0">
                <a:latin typeface="Consolas"/>
              </a:rPr>
              <a:t>': 'auto', '</a:t>
            </a:r>
            <a:r>
              <a:rPr lang="fr-FR" sz="2000" b="1" dirty="0" err="1">
                <a:latin typeface="Consolas"/>
              </a:rPr>
              <a:t>min_samples_leaf</a:t>
            </a:r>
            <a:r>
              <a:rPr lang="fr-FR" sz="2000" b="1" dirty="0">
                <a:latin typeface="Consolas"/>
              </a:rPr>
              <a:t>': 1, '</a:t>
            </a:r>
            <a:r>
              <a:rPr lang="fr-FR" sz="2000" b="1" dirty="0" err="1">
                <a:latin typeface="Consolas"/>
              </a:rPr>
              <a:t>min_samples_split</a:t>
            </a:r>
            <a:r>
              <a:rPr lang="fr-FR" sz="2000" b="1" dirty="0">
                <a:latin typeface="Consolas"/>
              </a:rPr>
              <a:t>': 10, 'splitter': '</a:t>
            </a:r>
            <a:r>
              <a:rPr lang="fr-FR" sz="2000" b="1" dirty="0" err="1">
                <a:latin typeface="Consolas"/>
              </a:rPr>
              <a:t>random</a:t>
            </a:r>
            <a:r>
              <a:rPr lang="fr-FR" sz="2000" b="1" dirty="0">
                <a:latin typeface="Consolas"/>
              </a:rPr>
              <a:t>'</a:t>
            </a:r>
            <a:endParaRPr lang="fr-FR" sz="2000" b="1" dirty="0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Accuracy</a:t>
            </a:r>
            <a:r>
              <a:rPr lang="fr-FR" sz="2000" dirty="0"/>
              <a:t> score on test data : </a:t>
            </a:r>
            <a:r>
              <a:rPr lang="fr-FR" sz="2000" b="1" dirty="0">
                <a:latin typeface="Consolas"/>
              </a:rPr>
              <a:t>0.8333333333333334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>
                <a:ea typeface="+mn-lt"/>
                <a:cs typeface="+mn-lt"/>
              </a:rPr>
              <a:t>Confusion Matrix :</a:t>
            </a:r>
            <a:endParaRPr lang="fr-FR" sz="2000" dirty="0">
              <a:latin typeface="IBM Plex Sans Text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A69C631-ACC4-FC31-EB50-17A20E0D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590925"/>
            <a:ext cx="4279106" cy="31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9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5. Predictive Analysis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52391E-7098-FC91-2899-A3B82ACAC38B}"/>
              </a:ext>
            </a:extLst>
          </p:cNvPr>
          <p:cNvSpPr txBox="1"/>
          <p:nvPr/>
        </p:nvSpPr>
        <p:spPr>
          <a:xfrm>
            <a:off x="968062" y="1719330"/>
            <a:ext cx="11146662" cy="163121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000" dirty="0"/>
              <a:t>K-</a:t>
            </a:r>
            <a:r>
              <a:rPr lang="fr-FR" sz="2000" dirty="0" err="1"/>
              <a:t>Nearest</a:t>
            </a:r>
            <a:r>
              <a:rPr lang="fr-FR" sz="2000" dirty="0"/>
              <a:t> Neighbors (KNN)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GridSearchCV</a:t>
            </a:r>
            <a:r>
              <a:rPr lang="fr-FR" sz="2000" dirty="0"/>
              <a:t> best score on train data : </a:t>
            </a:r>
            <a:r>
              <a:rPr lang="fr-FR" sz="2000" b="1" dirty="0">
                <a:latin typeface="Consolas"/>
              </a:rPr>
              <a:t>0.8482142857142858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/>
              <a:t>Best </a:t>
            </a:r>
            <a:r>
              <a:rPr lang="fr-FR" sz="2000" dirty="0" err="1"/>
              <a:t>paramters</a:t>
            </a:r>
            <a:r>
              <a:rPr lang="fr-FR" sz="2000" dirty="0"/>
              <a:t> : </a:t>
            </a:r>
            <a:r>
              <a:rPr lang="fr-FR" sz="2000" b="1" dirty="0">
                <a:latin typeface="Consolas"/>
              </a:rPr>
              <a:t>'</a:t>
            </a:r>
            <a:r>
              <a:rPr lang="fr-FR" sz="2000" b="1" dirty="0" err="1">
                <a:latin typeface="Consolas"/>
              </a:rPr>
              <a:t>algorithm</a:t>
            </a:r>
            <a:r>
              <a:rPr lang="fr-FR" sz="2000" b="1" dirty="0">
                <a:latin typeface="Consolas"/>
              </a:rPr>
              <a:t>': 'auto', '</a:t>
            </a:r>
            <a:r>
              <a:rPr lang="fr-FR" sz="2000" b="1" dirty="0" err="1">
                <a:latin typeface="Consolas"/>
              </a:rPr>
              <a:t>n_neighbors</a:t>
            </a:r>
            <a:r>
              <a:rPr lang="fr-FR" sz="2000" b="1" dirty="0">
                <a:latin typeface="Consolas"/>
              </a:rPr>
              <a:t>': 10, 'p': 1</a:t>
            </a:r>
            <a:endParaRPr lang="fr-FR" sz="2000" b="1" dirty="0"/>
          </a:p>
          <a:p>
            <a:pPr marL="742950" lvl="1" indent="-285750">
              <a:buFont typeface="Wingdings"/>
              <a:buChar char="v"/>
            </a:pPr>
            <a:r>
              <a:rPr lang="fr-FR" sz="2000" dirty="0" err="1"/>
              <a:t>Accuracy</a:t>
            </a:r>
            <a:r>
              <a:rPr lang="fr-FR" sz="2000" dirty="0"/>
              <a:t> score on test data : </a:t>
            </a:r>
            <a:r>
              <a:rPr lang="fr-FR" sz="2000" b="1" dirty="0">
                <a:latin typeface="Consolas"/>
              </a:rPr>
              <a:t>0.8333333333333334</a:t>
            </a:r>
          </a:p>
          <a:p>
            <a:pPr marL="742950" lvl="1" indent="-285750">
              <a:buFont typeface="Wingdings"/>
              <a:buChar char="v"/>
            </a:pPr>
            <a:r>
              <a:rPr lang="fr-FR" sz="2000" dirty="0">
                <a:ea typeface="+mn-lt"/>
                <a:cs typeface="+mn-lt"/>
              </a:rPr>
              <a:t>Confusion Matrix :</a:t>
            </a:r>
            <a:endParaRPr lang="fr-FR" sz="2000" dirty="0">
              <a:latin typeface="IBM Plex Sans Text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A69C631-ACC4-FC31-EB50-17A20E0D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68" y="3043573"/>
            <a:ext cx="4364965" cy="33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2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10553660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5. Predictive Analysis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RESULTS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52391E-7098-FC91-2899-A3B82ACAC38B}"/>
              </a:ext>
            </a:extLst>
          </p:cNvPr>
          <p:cNvSpPr txBox="1"/>
          <p:nvPr/>
        </p:nvSpPr>
        <p:spPr>
          <a:xfrm>
            <a:off x="968062" y="1719330"/>
            <a:ext cx="11146662" cy="40011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000" dirty="0" err="1"/>
              <a:t>Decision</a:t>
            </a:r>
            <a:r>
              <a:rPr lang="fr-FR" sz="2000" dirty="0"/>
              <a:t> </a:t>
            </a:r>
            <a:r>
              <a:rPr lang="fr-FR" sz="2000" dirty="0" err="1"/>
              <a:t>Tree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best classifier to </a:t>
            </a:r>
            <a:r>
              <a:rPr lang="fr-FR" sz="2000" dirty="0" err="1"/>
              <a:t>predict</a:t>
            </a:r>
            <a:r>
              <a:rPr lang="fr-FR" sz="2000" dirty="0"/>
              <a:t> if the Falcon 9 rocket , </a:t>
            </a:r>
            <a:r>
              <a:rPr lang="fr-FR" sz="2000" dirty="0" err="1"/>
              <a:t>will</a:t>
            </a:r>
            <a:r>
              <a:rPr lang="fr-FR" sz="2000" dirty="0"/>
              <a:t> launch </a:t>
            </a:r>
            <a:r>
              <a:rPr lang="fr-FR" sz="2000" dirty="0" err="1"/>
              <a:t>successfully</a:t>
            </a:r>
            <a:r>
              <a:rPr lang="fr-FR" sz="2000" dirty="0"/>
              <a:t> or not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6AB0A808-D73A-2F8F-08DB-E56665A3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13" y="2034559"/>
            <a:ext cx="7443988" cy="43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2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2A146E5-F397-C319-12D9-DB0211B32C6F}"/>
              </a:ext>
            </a:extLst>
          </p:cNvPr>
          <p:cNvSpPr txBox="1"/>
          <p:nvPr/>
        </p:nvSpPr>
        <p:spPr>
          <a:xfrm>
            <a:off x="5497132" y="1472484"/>
            <a:ext cx="644587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fr-FR" sz="2000" dirty="0" err="1"/>
              <a:t>From</a:t>
            </a:r>
            <a:r>
              <a:rPr lang="fr-FR" sz="2000" dirty="0"/>
              <a:t> the data </a:t>
            </a:r>
            <a:r>
              <a:rPr lang="fr-FR" sz="2000" dirty="0" err="1"/>
              <a:t>visulaization</a:t>
            </a:r>
            <a:r>
              <a:rPr lang="fr-FR" sz="2000" dirty="0"/>
              <a:t> section, </a:t>
            </a:r>
            <a:r>
              <a:rPr lang="fr-FR" sz="2000" dirty="0" err="1"/>
              <a:t>we</a:t>
            </a:r>
            <a:r>
              <a:rPr lang="fr-FR" sz="2000" dirty="0"/>
              <a:t> can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 </a:t>
            </a:r>
            <a:r>
              <a:rPr lang="fr-FR" sz="2000" dirty="0" err="1"/>
              <a:t>may</a:t>
            </a:r>
            <a:r>
              <a:rPr lang="fr-FR" sz="2000" dirty="0"/>
              <a:t> have a </a:t>
            </a:r>
            <a:r>
              <a:rPr lang="fr-FR" sz="2000" dirty="0" err="1"/>
              <a:t>correlation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mission </a:t>
            </a:r>
            <a:r>
              <a:rPr lang="fr-FR" sz="2000" dirty="0" err="1"/>
              <a:t>outcome</a:t>
            </a:r>
            <a:r>
              <a:rPr lang="fr-FR" sz="2000" dirty="0"/>
              <a:t> in </a:t>
            </a:r>
            <a:r>
              <a:rPr lang="fr-FR" sz="2000" dirty="0" err="1"/>
              <a:t>several</a:t>
            </a:r>
            <a:r>
              <a:rPr lang="fr-FR" sz="2000" dirty="0"/>
              <a:t> </a:t>
            </a:r>
            <a:r>
              <a:rPr lang="fr-FR" sz="2000" dirty="0" err="1"/>
              <a:t>days</a:t>
            </a:r>
            <a:r>
              <a:rPr lang="fr-FR" sz="2000" dirty="0"/>
              <a:t>. For </a:t>
            </a:r>
            <a:r>
              <a:rPr lang="fr-FR" sz="2000" dirty="0" err="1"/>
              <a:t>example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heavy</a:t>
            </a:r>
            <a:r>
              <a:rPr lang="fr-FR" sz="2000" dirty="0"/>
              <a:t> </a:t>
            </a:r>
            <a:r>
              <a:rPr lang="fr-FR" sz="2000" dirty="0" err="1"/>
              <a:t>payloads,the</a:t>
            </a:r>
            <a:r>
              <a:rPr lang="fr-FR" sz="2000" dirty="0"/>
              <a:t> </a:t>
            </a:r>
            <a:r>
              <a:rPr lang="fr-FR" sz="2000" dirty="0" err="1"/>
              <a:t>successfull</a:t>
            </a:r>
            <a:r>
              <a:rPr lang="fr-FR" sz="2000" dirty="0"/>
              <a:t> landing or positive landing rate are more for </a:t>
            </a:r>
            <a:r>
              <a:rPr lang="fr-FR" sz="2000" dirty="0" err="1"/>
              <a:t>orbit</a:t>
            </a:r>
            <a:r>
              <a:rPr lang="fr-FR" sz="2000" dirty="0"/>
              <a:t> types Polar, LEO and ISS. </a:t>
            </a:r>
            <a:r>
              <a:rPr lang="fr-FR" sz="2000" dirty="0" err="1"/>
              <a:t>However</a:t>
            </a:r>
            <a:r>
              <a:rPr lang="fr-FR" sz="2000" dirty="0"/>
              <a:t>, for GTO,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cannot</a:t>
            </a:r>
            <a:r>
              <a:rPr lang="fr-FR" sz="2000" dirty="0"/>
              <a:t> </a:t>
            </a:r>
            <a:r>
              <a:rPr lang="fr-FR" sz="2000" dirty="0" err="1"/>
              <a:t>distinguish</a:t>
            </a:r>
            <a:r>
              <a:rPr lang="fr-FR" sz="2000" dirty="0"/>
              <a:t> </a:t>
            </a:r>
            <a:r>
              <a:rPr lang="fr-FR" sz="2000" dirty="0" err="1"/>
              <a:t>well</a:t>
            </a:r>
            <a:r>
              <a:rPr lang="fr-FR" sz="2000" dirty="0"/>
              <a:t>, </a:t>
            </a:r>
            <a:r>
              <a:rPr lang="fr-FR" sz="2000" dirty="0" err="1"/>
              <a:t>such</a:t>
            </a:r>
            <a:r>
              <a:rPr lang="fr-FR" sz="2000" dirty="0"/>
              <a:t> as positive and </a:t>
            </a:r>
            <a:r>
              <a:rPr lang="fr-FR" sz="2000" dirty="0" err="1"/>
              <a:t>negative</a:t>
            </a:r>
            <a:r>
              <a:rPr lang="fr-FR" sz="2000" dirty="0"/>
              <a:t> landing rate are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presents</a:t>
            </a:r>
            <a:r>
              <a:rPr lang="fr-FR" sz="2000" dirty="0"/>
              <a:t>.</a:t>
            </a:r>
          </a:p>
          <a:p>
            <a:pPr marL="285750" indent="-285750">
              <a:buFont typeface="Wingdings"/>
              <a:buChar char="v"/>
            </a:pPr>
            <a:endParaRPr lang="fr-FR" sz="2000" dirty="0"/>
          </a:p>
          <a:p>
            <a:pPr marL="285750" indent="-285750">
              <a:buFont typeface="Wingdings"/>
              <a:buChar char="v"/>
            </a:pPr>
            <a:r>
              <a:rPr lang="fr-FR" sz="2000" dirty="0" err="1"/>
              <a:t>Therefore</a:t>
            </a:r>
            <a:r>
              <a:rPr lang="fr-FR" sz="2000" dirty="0"/>
              <a:t>, </a:t>
            </a:r>
            <a:r>
              <a:rPr lang="fr-FR" sz="2000" dirty="0" err="1"/>
              <a:t>each</a:t>
            </a:r>
            <a:r>
              <a:rPr lang="fr-FR" sz="2000" dirty="0"/>
              <a:t> future </a:t>
            </a:r>
            <a:r>
              <a:rPr lang="fr-FR" sz="2000" dirty="0" err="1"/>
              <a:t>may</a:t>
            </a:r>
            <a:r>
              <a:rPr lang="fr-FR" sz="2000" dirty="0"/>
              <a:t> have certain impact on the final mission </a:t>
            </a:r>
            <a:r>
              <a:rPr lang="fr-FR" sz="2000" dirty="0" err="1"/>
              <a:t>outcome</a:t>
            </a:r>
            <a:r>
              <a:rPr lang="fr-FR" sz="2000" dirty="0"/>
              <a:t>. The exact </a:t>
            </a:r>
            <a:r>
              <a:rPr lang="fr-FR" sz="2000" dirty="0" err="1"/>
              <a:t>ways</a:t>
            </a:r>
            <a:r>
              <a:rPr lang="fr-FR" sz="2000" dirty="0"/>
              <a:t> of how </a:t>
            </a:r>
            <a:r>
              <a:rPr lang="fr-FR" sz="2000" dirty="0" err="1"/>
              <a:t>each</a:t>
            </a:r>
            <a:r>
              <a:rPr lang="fr-FR" sz="2000" dirty="0"/>
              <a:t> of </a:t>
            </a:r>
            <a:r>
              <a:rPr lang="fr-FR" sz="2000" dirty="0" err="1"/>
              <a:t>these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 impact the mission </a:t>
            </a:r>
            <a:r>
              <a:rPr lang="fr-FR" sz="2000" dirty="0" err="1"/>
              <a:t>outcome</a:t>
            </a:r>
            <a:r>
              <a:rPr lang="fr-FR" sz="2000" dirty="0"/>
              <a:t> are </a:t>
            </a:r>
            <a:r>
              <a:rPr lang="fr-FR" sz="2000" dirty="0" err="1"/>
              <a:t>difficult</a:t>
            </a:r>
            <a:r>
              <a:rPr lang="fr-FR" sz="2000" dirty="0"/>
              <a:t> to </a:t>
            </a:r>
            <a:r>
              <a:rPr lang="fr-FR" sz="2000" dirty="0" err="1"/>
              <a:t>satisfy</a:t>
            </a:r>
            <a:r>
              <a:rPr lang="fr-FR" sz="2000" dirty="0"/>
              <a:t>. </a:t>
            </a:r>
            <a:r>
              <a:rPr lang="fr-FR" sz="2000" dirty="0" err="1"/>
              <a:t>However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can use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machien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</a:t>
            </a:r>
            <a:r>
              <a:rPr lang="fr-FR" sz="2000" dirty="0" err="1"/>
              <a:t>algorithms</a:t>
            </a:r>
            <a:r>
              <a:rPr lang="fr-FR" sz="2000" dirty="0"/>
              <a:t> to </a:t>
            </a:r>
            <a:r>
              <a:rPr lang="fr-FR" sz="2000" dirty="0" err="1"/>
              <a:t>learn</a:t>
            </a:r>
            <a:r>
              <a:rPr lang="fr-FR" sz="2000" dirty="0"/>
              <a:t> the pattern of the </a:t>
            </a:r>
            <a:r>
              <a:rPr lang="fr-FR" sz="2000" dirty="0" err="1"/>
              <a:t>past</a:t>
            </a:r>
            <a:r>
              <a:rPr lang="fr-FR" sz="2000" dirty="0"/>
              <a:t> data and </a:t>
            </a:r>
            <a:r>
              <a:rPr lang="fr-FR" sz="2000" dirty="0" err="1"/>
              <a:t>predict</a:t>
            </a:r>
            <a:r>
              <a:rPr lang="fr-FR" sz="2000" dirty="0"/>
              <a:t> </a:t>
            </a:r>
            <a:r>
              <a:rPr lang="fr-FR" sz="2000" dirty="0" err="1"/>
              <a:t>wether</a:t>
            </a:r>
            <a:r>
              <a:rPr lang="fr-FR" sz="2000" dirty="0"/>
              <a:t> a mission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 </a:t>
            </a:r>
            <a:r>
              <a:rPr lang="fr-FR" sz="2000" dirty="0" err="1"/>
              <a:t>successfull</a:t>
            </a:r>
            <a:r>
              <a:rPr lang="fr-FR" sz="2000" dirty="0"/>
              <a:t> or not, </a:t>
            </a:r>
            <a:r>
              <a:rPr lang="fr-FR" sz="2000" dirty="0" err="1"/>
              <a:t>based</a:t>
            </a:r>
            <a:r>
              <a:rPr lang="fr-FR" sz="2000" dirty="0"/>
              <a:t> on the </a:t>
            </a:r>
            <a:r>
              <a:rPr lang="fr-FR" sz="2000" dirty="0" err="1"/>
              <a:t>given</a:t>
            </a:r>
            <a:r>
              <a:rPr lang="fr-FR" sz="2000" dirty="0"/>
              <a:t> </a:t>
            </a:r>
            <a:r>
              <a:rPr lang="fr-FR" sz="2000" dirty="0" err="1"/>
              <a:t>features</a:t>
            </a:r>
            <a:r>
              <a:rPr lang="fr-FR" sz="20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206" y="1600245"/>
            <a:ext cx="7936410" cy="50811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IBM Plex Mono Text"/>
              </a:rPr>
              <a:t>In this project, we have try to predict if the first stage of a given Falcon 9 launch will land in order to determine the cost of a launch,</a:t>
            </a:r>
          </a:p>
          <a:p>
            <a:r>
              <a:rPr lang="en-US" dirty="0">
                <a:latin typeface="IBM Plex Mono Text"/>
              </a:rPr>
              <a:t>Each feature of Falcon 9 launch, such as payload mass (kg) or orbit type, may affect the mission outcome in certain way,</a:t>
            </a:r>
            <a:endParaRPr lang="en-US" dirty="0"/>
          </a:p>
          <a:p>
            <a:r>
              <a:rPr lang="en-US" dirty="0">
                <a:latin typeface="IBM Plex Mono Text"/>
              </a:rPr>
              <a:t>Several machine learning classifier have been used, to learn the patterns of past Falcon 9 launch data, to produce a predictive model.</a:t>
            </a:r>
          </a:p>
          <a:p>
            <a:r>
              <a:rPr lang="en-US" dirty="0">
                <a:latin typeface="IBM Plex Mono Text"/>
              </a:rPr>
              <a:t>By using a new Falcon 9 launch (test data), we outcome with decision tree to be a best classifier to predict if a Falcon 9 rocket launch will land successfully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6508602" cy="1336295"/>
          </a:xfrm>
        </p:spPr>
        <p:txBody>
          <a:bodyPr anchor="ctr">
            <a:normAutofit/>
          </a:bodyPr>
          <a:lstStyle/>
          <a:p>
            <a:r>
              <a:rPr lang="en-US" dirty="0"/>
              <a:t>GITHUB JOB POSTINGS</a:t>
            </a:r>
          </a:p>
        </p:txBody>
      </p:sp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3892530" y="1467716"/>
            <a:ext cx="7980815" cy="48708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In this capstone, we will predict if the Falcon 9 first stage will land successfully. SpaceX advertises Falcon 9 rocket launches on its website with a cost of 62 million dollars; other providers cost upward of 165 million dollars each, much of the savings is because SpaceX can reuse the first stage.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Therefore if we can determine if the first stage will land, we can determine the cost of a launch. This information can be used if an alternate company wants to bid against SpaceX for a rocket launch.</a:t>
            </a:r>
          </a:p>
          <a:p>
            <a:r>
              <a:rPr lang="en-US" sz="2200" dirty="0">
                <a:latin typeface="IBM Plex Mono Text"/>
              </a:rPr>
              <a:t> In this capstone, we will collect and make sure the data is in the correct format from an API, then explore, </a:t>
            </a:r>
            <a:r>
              <a:rPr lang="en-US" sz="2200" dirty="0" err="1">
                <a:latin typeface="IBM Plex Mono Text"/>
              </a:rPr>
              <a:t>analyse</a:t>
            </a:r>
            <a:r>
              <a:rPr lang="en-US" sz="2200" dirty="0">
                <a:latin typeface="IBM Plex Mono Text"/>
              </a:rPr>
              <a:t> and prepare the data to answer the main question.</a:t>
            </a:r>
          </a:p>
          <a:p>
            <a:r>
              <a:rPr lang="en-US" sz="2200" dirty="0">
                <a:latin typeface="IBM Plex Mono Text"/>
              </a:rPr>
              <a:t>The main questions to answer are :</a:t>
            </a:r>
          </a:p>
          <a:p>
            <a:pPr lvl="1"/>
            <a:r>
              <a:rPr lang="en-US" sz="1800" dirty="0">
                <a:latin typeface="IBM Plex Mono Text"/>
              </a:rPr>
              <a:t>For a given set of features of Falcon 9 rocket launches, will the first stage of the rocket land successfully ?</a:t>
            </a:r>
          </a:p>
          <a:p>
            <a:pPr lvl="1"/>
            <a:r>
              <a:rPr lang="en-US" sz="1800" dirty="0">
                <a:latin typeface="IBM Plex Mono Text"/>
              </a:rPr>
              <a:t>Are there a </a:t>
            </a:r>
            <a:r>
              <a:rPr lang="en-US" sz="1800" dirty="0" err="1">
                <a:latin typeface="IBM Plex Mono Text"/>
              </a:rPr>
              <a:t>correalation</a:t>
            </a:r>
            <a:r>
              <a:rPr lang="en-US" sz="1800" dirty="0">
                <a:latin typeface="IBM Plex Mono Text"/>
              </a:rPr>
              <a:t> between features of the Falcon 9 rocket and the outcome of launches (success or failure) ?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490807"/>
            <a:ext cx="7241906" cy="498633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IBM Plex Mono Text"/>
              </a:rPr>
              <a:t>Data Collection, Wrangling and Formatting</a:t>
            </a:r>
            <a:endParaRPr lang="en-US" sz="2200" dirty="0"/>
          </a:p>
          <a:p>
            <a:pPr lvl="1"/>
            <a:r>
              <a:rPr lang="en-US" sz="2200" dirty="0">
                <a:latin typeface="IBM Plex Mono Text"/>
              </a:rPr>
              <a:t>SpaceX API</a:t>
            </a:r>
          </a:p>
          <a:p>
            <a:pPr lvl="1"/>
            <a:r>
              <a:rPr lang="en-US" sz="2200" dirty="0">
                <a:latin typeface="IBM Plex Mono Text"/>
              </a:rPr>
              <a:t>Web Scrapping</a:t>
            </a:r>
            <a:endParaRPr lang="en-US" dirty="0"/>
          </a:p>
          <a:p>
            <a:r>
              <a:rPr lang="en-US" sz="2200" dirty="0">
                <a:latin typeface="IBM Plex Mono Text"/>
              </a:rPr>
              <a:t>Exploratory Data Analysis (EDA)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Pandas &amp; </a:t>
            </a:r>
            <a:r>
              <a:rPr lang="en-US" sz="1800" dirty="0" err="1">
                <a:latin typeface="IBM Plex Mono Text"/>
              </a:rPr>
              <a:t>Numpy</a:t>
            </a:r>
          </a:p>
          <a:p>
            <a:pPr lvl="1"/>
            <a:r>
              <a:rPr lang="en-US" sz="1800" dirty="0">
                <a:latin typeface="IBM Plex Mono Text"/>
              </a:rPr>
              <a:t>SQL</a:t>
            </a:r>
          </a:p>
          <a:p>
            <a:r>
              <a:rPr lang="en-US" sz="2200" dirty="0">
                <a:latin typeface="IBM Plex Mono Text"/>
              </a:rPr>
              <a:t>Interactive Data Visualization</a:t>
            </a:r>
            <a:endParaRPr lang="en-US" sz="2200" dirty="0"/>
          </a:p>
          <a:p>
            <a:pPr lvl="1"/>
            <a:r>
              <a:rPr lang="en-US" sz="2200" dirty="0">
                <a:latin typeface="IBM Plex Mono Text"/>
              </a:rPr>
              <a:t>Matplotlib and Seaborn</a:t>
            </a:r>
          </a:p>
          <a:p>
            <a:pPr lvl="1"/>
            <a:r>
              <a:rPr lang="en-US" sz="2200" dirty="0">
                <a:latin typeface="IBM Plex Mono Text"/>
              </a:rPr>
              <a:t>Folium</a:t>
            </a:r>
            <a:endParaRPr lang="en-US" sz="2200" dirty="0"/>
          </a:p>
          <a:p>
            <a:pPr lvl="1"/>
            <a:r>
              <a:rPr lang="en-US" sz="2200" dirty="0" err="1">
                <a:latin typeface="IBM Plex Mono Text"/>
              </a:rPr>
              <a:t>Plotly</a:t>
            </a:r>
            <a:r>
              <a:rPr lang="en-US" sz="2200" dirty="0">
                <a:latin typeface="IBM Plex Mono Text"/>
              </a:rPr>
              <a:t> Dash</a:t>
            </a:r>
          </a:p>
          <a:p>
            <a:r>
              <a:rPr lang="en-US" sz="2200" dirty="0">
                <a:latin typeface="IBM Plex Mono Text"/>
              </a:rPr>
              <a:t>Machine Learning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Logistic Regression (LR)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Support Vector Machine (SVM)</a:t>
            </a:r>
          </a:p>
          <a:p>
            <a:pPr lvl="1"/>
            <a:r>
              <a:rPr lang="en-US" sz="1800" dirty="0">
                <a:latin typeface="IBM Plex Mono Text"/>
              </a:rPr>
              <a:t>Decision Tree</a:t>
            </a:r>
          </a:p>
          <a:p>
            <a:pPr lvl="1"/>
            <a:r>
              <a:rPr lang="en-US" sz="1800" dirty="0">
                <a:latin typeface="IBM Plex Mono Text"/>
              </a:rPr>
              <a:t>K-Nearest Neighbors (KNN)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Data Collection, Wrangling and Formatting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64C7F6-08CA-0813-65EA-49D0AC09F9AF}"/>
              </a:ext>
            </a:extLst>
          </p:cNvPr>
          <p:cNvSpPr txBox="1"/>
          <p:nvPr/>
        </p:nvSpPr>
        <p:spPr>
          <a:xfrm>
            <a:off x="807076" y="1429555"/>
            <a:ext cx="1035246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Web </a:t>
            </a:r>
            <a:r>
              <a:rPr lang="fr-FR" sz="2200" dirty="0" err="1"/>
              <a:t>Scrapping</a:t>
            </a:r>
            <a:endParaRPr lang="fr-FR" sz="2200"/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>
                <a:ea typeface="+mn-lt"/>
                <a:cs typeface="+mn-lt"/>
              </a:rPr>
              <a:t>Data are</a:t>
            </a:r>
            <a:r>
              <a:rPr lang="fr-FR" sz="2200" dirty="0">
                <a:latin typeface="IBM Plex Sans Text"/>
              </a:rPr>
              <a:t> </a:t>
            </a:r>
            <a:r>
              <a:rPr lang="fr-FR" sz="2200" dirty="0" err="1">
                <a:latin typeface="IBM Plex Sans Text"/>
              </a:rPr>
              <a:t>scraped</a:t>
            </a:r>
            <a:r>
              <a:rPr lang="fr-FR" sz="2200" dirty="0">
                <a:latin typeface="IBM Plex Sans Text"/>
              </a:rPr>
              <a:t> </a:t>
            </a:r>
            <a:r>
              <a:rPr lang="fr-FR" sz="2200" dirty="0" err="1">
                <a:latin typeface="IBM Plex Sans Text"/>
              </a:rPr>
              <a:t>from</a:t>
            </a:r>
            <a:r>
              <a:rPr lang="fr-FR" sz="2200" dirty="0">
                <a:latin typeface="IBM Plex Sans Text"/>
              </a:rPr>
              <a:t> </a:t>
            </a:r>
            <a:r>
              <a:rPr lang="fr-FR" sz="2200" dirty="0">
                <a:ea typeface="+mn-lt"/>
                <a:cs typeface="+mn-lt"/>
                <a:hlinkClick r:id="rId2"/>
              </a:rPr>
              <a:t>https://en.wikipedia.org/w/index.php?title=List_of_Falcon_9_and_Falcon_Heavy_launches&amp;oldid=1027686922</a:t>
            </a:r>
            <a:endParaRPr lang="fr-FR" sz="2200" dirty="0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>
                <a:latin typeface="Consolas"/>
              </a:rPr>
              <a:t>The </a:t>
            </a:r>
            <a:r>
              <a:rPr lang="fr-FR" sz="2200" dirty="0" err="1">
                <a:latin typeface="Consolas"/>
              </a:rPr>
              <a:t>website</a:t>
            </a:r>
            <a:r>
              <a:rPr lang="fr-FR" sz="2200" dirty="0">
                <a:latin typeface="Consolas"/>
              </a:rPr>
              <a:t> </a:t>
            </a:r>
            <a:r>
              <a:rPr lang="fr-FR" sz="2200" dirty="0" err="1">
                <a:latin typeface="Consolas"/>
              </a:rPr>
              <a:t>contains</a:t>
            </a:r>
            <a:r>
              <a:rPr lang="fr-FR" sz="2200" dirty="0">
                <a:latin typeface="Consolas"/>
              </a:rPr>
              <a:t> </a:t>
            </a:r>
            <a:r>
              <a:rPr lang="fr-FR" sz="2200" dirty="0" err="1">
                <a:latin typeface="Consolas"/>
              </a:rPr>
              <a:t>only</a:t>
            </a:r>
            <a:r>
              <a:rPr lang="fr-FR" sz="2200" dirty="0">
                <a:latin typeface="Consolas"/>
              </a:rPr>
              <a:t> data about Falcon 9 </a:t>
            </a:r>
            <a:r>
              <a:rPr lang="fr-FR" sz="2200" dirty="0" err="1">
                <a:latin typeface="Consolas"/>
              </a:rPr>
              <a:t>launches</a:t>
            </a:r>
            <a:r>
              <a:rPr lang="fr-FR" sz="2200" dirty="0">
                <a:latin typeface="Consolas"/>
              </a:rPr>
              <a:t>.</a:t>
            </a:r>
            <a:endParaRPr lang="en-US" sz="2200" dirty="0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 err="1">
                <a:latin typeface="Consolas"/>
              </a:rPr>
              <a:t>After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filtering</a:t>
            </a:r>
            <a:r>
              <a:rPr lang="fr-FR" sz="2200" dirty="0">
                <a:latin typeface="Consolas"/>
              </a:rPr>
              <a:t> the data, </a:t>
            </a:r>
            <a:r>
              <a:rPr lang="fr-FR" sz="2200" dirty="0" err="1">
                <a:latin typeface="Consolas"/>
              </a:rPr>
              <a:t>we</a:t>
            </a:r>
            <a:r>
              <a:rPr lang="fr-FR" sz="2200" dirty="0">
                <a:latin typeface="Consolas"/>
              </a:rPr>
              <a:t> have 121 </a:t>
            </a:r>
            <a:r>
              <a:rPr lang="fr-FR" sz="2200" dirty="0" err="1">
                <a:latin typeface="Consolas"/>
              </a:rPr>
              <a:t>rows</a:t>
            </a:r>
            <a:r>
              <a:rPr lang="fr-FR" sz="2200" dirty="0">
                <a:latin typeface="Consolas"/>
              </a:rPr>
              <a:t> (instances) and 11 </a:t>
            </a:r>
            <a:r>
              <a:rPr lang="fr-FR" sz="2200" dirty="0" err="1">
                <a:latin typeface="Consolas"/>
              </a:rPr>
              <a:t>columns</a:t>
            </a:r>
            <a:r>
              <a:rPr lang="fr-FR" sz="2200" dirty="0">
                <a:latin typeface="Consolas"/>
              </a:rPr>
              <a:t> (</a:t>
            </a:r>
            <a:r>
              <a:rPr lang="fr-FR" sz="2200" dirty="0" err="1">
                <a:latin typeface="Consolas"/>
              </a:rPr>
              <a:t>features</a:t>
            </a:r>
            <a:r>
              <a:rPr lang="fr-FR" sz="2200" dirty="0">
                <a:latin typeface="Consolas"/>
              </a:rPr>
              <a:t>)</a:t>
            </a:r>
            <a:endParaRPr lang="fr-FR" sz="2200" dirty="0"/>
          </a:p>
        </p:txBody>
      </p:sp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BB7DDD-5E0B-CAC1-6663-23B550D3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62" y="3496701"/>
            <a:ext cx="10674439" cy="28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Data Collection, Wrangling and Formatting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64C7F6-08CA-0813-65EA-49D0AC09F9AF}"/>
              </a:ext>
            </a:extLst>
          </p:cNvPr>
          <p:cNvSpPr txBox="1"/>
          <p:nvPr/>
        </p:nvSpPr>
        <p:spPr>
          <a:xfrm>
            <a:off x="968062" y="1365161"/>
            <a:ext cx="10352467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fr-FR" sz="2200" dirty="0"/>
              <a:t>SpaceX API</a:t>
            </a: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>
                <a:ea typeface="+mn-lt"/>
                <a:cs typeface="+mn-lt"/>
              </a:rPr>
              <a:t>API </a:t>
            </a:r>
            <a:r>
              <a:rPr lang="fr-FR" sz="2200" dirty="0" err="1">
                <a:ea typeface="+mn-lt"/>
                <a:cs typeface="+mn-lt"/>
              </a:rPr>
              <a:t>used</a:t>
            </a:r>
            <a:r>
              <a:rPr lang="fr-FR" sz="2200" dirty="0">
                <a:ea typeface="+mn-lt"/>
                <a:cs typeface="+mn-lt"/>
              </a:rPr>
              <a:t> </a:t>
            </a:r>
            <a:r>
              <a:rPr lang="fr-FR" sz="2200" dirty="0" err="1">
                <a:ea typeface="+mn-lt"/>
                <a:cs typeface="+mn-lt"/>
              </a:rPr>
              <a:t>is</a:t>
            </a:r>
            <a:r>
              <a:rPr lang="fr-FR" sz="2200" dirty="0">
                <a:ea typeface="+mn-lt"/>
                <a:cs typeface="+mn-lt"/>
              </a:rPr>
              <a:t> </a:t>
            </a:r>
            <a:r>
              <a:rPr lang="fr-FR" sz="2200" dirty="0">
                <a:latin typeface="Consolas"/>
                <a:hlinkClick r:id="rId2"/>
              </a:rPr>
              <a:t>https://api.spacexdata.com/v4/launches/past</a:t>
            </a:r>
            <a:endParaRPr lang="fr-FR" sz="2200" dirty="0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>
                <a:latin typeface="Consolas"/>
              </a:rPr>
              <a:t>The API </a:t>
            </a:r>
            <a:r>
              <a:rPr lang="fr-FR" sz="2200" dirty="0" err="1">
                <a:latin typeface="Consolas"/>
              </a:rPr>
              <a:t>provides</a:t>
            </a:r>
            <a:r>
              <a:rPr lang="fr-FR" sz="2200" dirty="0">
                <a:latin typeface="Consolas"/>
              </a:rPr>
              <a:t> data for </a:t>
            </a:r>
            <a:r>
              <a:rPr lang="fr-FR" sz="2200" dirty="0" err="1">
                <a:latin typeface="Consolas"/>
              </a:rPr>
              <a:t>many</a:t>
            </a:r>
            <a:r>
              <a:rPr lang="fr-FR" sz="2200" dirty="0">
                <a:latin typeface="Consolas"/>
              </a:rPr>
              <a:t> types of rocket </a:t>
            </a:r>
            <a:r>
              <a:rPr lang="fr-FR" sz="2200" dirty="0" err="1">
                <a:latin typeface="Consolas"/>
              </a:rPr>
              <a:t>launches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done</a:t>
            </a:r>
            <a:r>
              <a:rPr lang="fr-FR" sz="2200" dirty="0">
                <a:latin typeface="Consolas"/>
              </a:rPr>
              <a:t> by SpaceX, </a:t>
            </a:r>
            <a:r>
              <a:rPr lang="fr-FR" sz="2200" dirty="0" err="1">
                <a:latin typeface="Consolas"/>
              </a:rPr>
              <a:t>then</a:t>
            </a:r>
            <a:r>
              <a:rPr lang="fr-FR" sz="2200" dirty="0">
                <a:latin typeface="Consolas"/>
              </a:rPr>
              <a:t> data are </a:t>
            </a:r>
            <a:r>
              <a:rPr lang="fr-FR" sz="2200" dirty="0" err="1">
                <a:latin typeface="Consolas"/>
              </a:rPr>
              <a:t>filtered</a:t>
            </a:r>
            <a:r>
              <a:rPr lang="fr-FR" sz="2200" dirty="0">
                <a:latin typeface="Consolas"/>
              </a:rPr>
              <a:t> to </a:t>
            </a:r>
            <a:r>
              <a:rPr lang="fr-FR" sz="2200" dirty="0" err="1">
                <a:latin typeface="Consolas"/>
              </a:rPr>
              <a:t>include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only</a:t>
            </a:r>
            <a:r>
              <a:rPr lang="fr-FR" sz="2200" dirty="0">
                <a:latin typeface="Consolas"/>
              </a:rPr>
              <a:t> Falcon 9's rocket </a:t>
            </a:r>
            <a:r>
              <a:rPr lang="fr-FR" sz="2200" dirty="0" err="1">
                <a:latin typeface="Consolas"/>
              </a:rPr>
              <a:t>launches</a:t>
            </a:r>
            <a:r>
              <a:rPr lang="fr-FR" sz="2200" dirty="0">
                <a:latin typeface="Consolas"/>
              </a:rPr>
              <a:t>.</a:t>
            </a:r>
            <a:endParaRPr lang="en-US" sz="2200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 err="1">
                <a:latin typeface="Consolas"/>
              </a:rPr>
              <a:t>Every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missing</a:t>
            </a:r>
            <a:r>
              <a:rPr lang="fr-FR" sz="2200" dirty="0">
                <a:latin typeface="Consolas"/>
              </a:rPr>
              <a:t> value </a:t>
            </a:r>
            <a:r>
              <a:rPr lang="fr-FR" sz="2200" dirty="0" err="1">
                <a:latin typeface="Consolas"/>
              </a:rPr>
              <a:t>is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replaced</a:t>
            </a:r>
            <a:r>
              <a:rPr lang="fr-FR" sz="2200" dirty="0">
                <a:latin typeface="Consolas"/>
              </a:rPr>
              <a:t> by the </a:t>
            </a:r>
            <a:r>
              <a:rPr lang="fr-FR" sz="2200" dirty="0" err="1">
                <a:latin typeface="Consolas"/>
              </a:rPr>
              <a:t>mean</a:t>
            </a:r>
            <a:r>
              <a:rPr lang="fr-FR" sz="2200" dirty="0">
                <a:latin typeface="Consolas"/>
              </a:rPr>
              <a:t> of the </a:t>
            </a:r>
            <a:r>
              <a:rPr lang="fr-FR" sz="2200" dirty="0" err="1">
                <a:latin typeface="Consolas"/>
              </a:rPr>
              <a:t>column</a:t>
            </a:r>
            <a:r>
              <a:rPr lang="fr-FR" sz="2200" dirty="0">
                <a:latin typeface="Consolas"/>
              </a:rPr>
              <a:t>, </a:t>
            </a:r>
            <a:r>
              <a:rPr lang="fr-FR" sz="2200" dirty="0" err="1">
                <a:latin typeface="Consolas"/>
              </a:rPr>
              <a:t>where</a:t>
            </a:r>
            <a:r>
              <a:rPr lang="fr-FR" sz="2200" dirty="0">
                <a:latin typeface="Consolas"/>
              </a:rPr>
              <a:t> the </a:t>
            </a:r>
            <a:r>
              <a:rPr lang="fr-FR" sz="2200" dirty="0" err="1">
                <a:latin typeface="Consolas"/>
              </a:rPr>
              <a:t>missing</a:t>
            </a:r>
            <a:r>
              <a:rPr lang="fr-FR" sz="2200" dirty="0">
                <a:latin typeface="Consolas"/>
              </a:rPr>
              <a:t> value </a:t>
            </a:r>
            <a:r>
              <a:rPr lang="fr-FR" sz="2200" dirty="0" err="1">
                <a:latin typeface="Consolas"/>
              </a:rPr>
              <a:t>is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belongsto</a:t>
            </a:r>
            <a:r>
              <a:rPr lang="fr-FR" sz="2200" dirty="0">
                <a:latin typeface="Consolas"/>
              </a:rPr>
              <a:t>.</a:t>
            </a:r>
            <a:endParaRPr lang="en-US" sz="2200">
              <a:ea typeface="+mn-lt"/>
              <a:cs typeface="+mn-l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fr-FR" sz="2200" dirty="0" err="1">
                <a:latin typeface="Consolas"/>
              </a:rPr>
              <a:t>After</a:t>
            </a:r>
            <a:r>
              <a:rPr lang="fr-FR" sz="2200" dirty="0">
                <a:latin typeface="Consolas"/>
              </a:rPr>
              <a:t> </a:t>
            </a:r>
            <a:r>
              <a:rPr lang="fr-FR" sz="2200" dirty="0" err="1">
                <a:latin typeface="Consolas"/>
              </a:rPr>
              <a:t>filtering</a:t>
            </a:r>
            <a:r>
              <a:rPr lang="fr-FR" sz="2200" dirty="0">
                <a:latin typeface="Consolas"/>
              </a:rPr>
              <a:t> the data, </a:t>
            </a:r>
            <a:r>
              <a:rPr lang="fr-FR" sz="2200" dirty="0" err="1">
                <a:latin typeface="Consolas"/>
              </a:rPr>
              <a:t>we</a:t>
            </a:r>
            <a:r>
              <a:rPr lang="fr-FR" sz="2200" dirty="0">
                <a:latin typeface="Consolas"/>
              </a:rPr>
              <a:t> have 90 </a:t>
            </a:r>
            <a:r>
              <a:rPr lang="fr-FR" sz="2200" dirty="0" err="1">
                <a:latin typeface="Consolas"/>
              </a:rPr>
              <a:t>rows</a:t>
            </a:r>
            <a:r>
              <a:rPr lang="fr-FR" sz="2200" dirty="0">
                <a:latin typeface="Consolas"/>
              </a:rPr>
              <a:t> (instances) and 17 </a:t>
            </a:r>
            <a:r>
              <a:rPr lang="fr-FR" sz="2200" dirty="0" err="1">
                <a:latin typeface="Consolas"/>
              </a:rPr>
              <a:t>columns</a:t>
            </a:r>
            <a:r>
              <a:rPr lang="fr-FR" sz="2200" dirty="0">
                <a:latin typeface="Consolas"/>
              </a:rPr>
              <a:t> (</a:t>
            </a:r>
            <a:r>
              <a:rPr lang="fr-FR" sz="2200" dirty="0" err="1">
                <a:latin typeface="Consolas"/>
              </a:rPr>
              <a:t>features</a:t>
            </a:r>
            <a:r>
              <a:rPr lang="fr-FR" sz="2200" dirty="0">
                <a:latin typeface="Consolas"/>
              </a:rPr>
              <a:t>)</a:t>
            </a:r>
            <a:endParaRPr lang="fr-FR" sz="2200" dirty="0"/>
          </a:p>
          <a:p>
            <a:pPr marL="285750" indent="-285750">
              <a:buFont typeface="Wingdings"/>
              <a:buChar char="q"/>
            </a:pPr>
            <a:r>
              <a:rPr lang="fr-FR" sz="2200" dirty="0"/>
              <a:t>Data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later</a:t>
            </a:r>
            <a:r>
              <a:rPr lang="fr-FR" sz="2200" dirty="0"/>
              <a:t> </a:t>
            </a:r>
            <a:r>
              <a:rPr lang="fr-FR" sz="2200" dirty="0" err="1"/>
              <a:t>processed</a:t>
            </a:r>
            <a:r>
              <a:rPr lang="fr-FR" sz="2200" dirty="0"/>
              <a:t>, </a:t>
            </a:r>
            <a:r>
              <a:rPr lang="fr-FR" sz="2200" dirty="0" err="1"/>
              <a:t>so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there</a:t>
            </a:r>
            <a:r>
              <a:rPr lang="fr-FR" sz="2200" dirty="0"/>
              <a:t> are no </a:t>
            </a:r>
            <a:r>
              <a:rPr lang="fr-FR" sz="2200" dirty="0" err="1"/>
              <a:t>missing</a:t>
            </a:r>
            <a:r>
              <a:rPr lang="fr-FR" sz="2200" dirty="0"/>
              <a:t> entries and </a:t>
            </a:r>
            <a:r>
              <a:rPr lang="fr-FR" sz="2200" dirty="0" err="1"/>
              <a:t>categorical</a:t>
            </a:r>
            <a:r>
              <a:rPr lang="fr-FR" sz="2200" dirty="0"/>
              <a:t> </a:t>
            </a:r>
            <a:r>
              <a:rPr lang="fr-FR" sz="2200" dirty="0" err="1"/>
              <a:t>features</a:t>
            </a:r>
            <a:r>
              <a:rPr lang="fr-FR" sz="2200" dirty="0"/>
              <a:t> are </a:t>
            </a:r>
            <a:r>
              <a:rPr lang="fr-FR" sz="2200" dirty="0" err="1"/>
              <a:t>encoded</a:t>
            </a:r>
            <a:r>
              <a:rPr lang="fr-FR" sz="2200" dirty="0"/>
              <a:t> </a:t>
            </a:r>
            <a:r>
              <a:rPr lang="fr-FR" sz="2200" dirty="0" err="1"/>
              <a:t>using</a:t>
            </a:r>
            <a:r>
              <a:rPr lang="fr-FR" sz="2200" dirty="0"/>
              <a:t> </a:t>
            </a:r>
            <a:r>
              <a:rPr lang="fr-FR" sz="2200" dirty="0" err="1"/>
              <a:t>one-hot</a:t>
            </a:r>
            <a:r>
              <a:rPr lang="fr-FR" sz="2200" dirty="0"/>
              <a:t> </a:t>
            </a:r>
            <a:r>
              <a:rPr lang="fr-FR" sz="2200" dirty="0" err="1"/>
              <a:t>encoding</a:t>
            </a:r>
            <a:endParaRPr lang="fr-FR" sz="2200" dirty="0"/>
          </a:p>
          <a:p>
            <a:pPr marL="285750" indent="-285750">
              <a:buFont typeface="Wingdings"/>
              <a:buChar char="q"/>
            </a:pPr>
            <a:r>
              <a:rPr lang="fr-FR" sz="2200" dirty="0"/>
              <a:t>An extra </a:t>
            </a:r>
            <a:r>
              <a:rPr lang="fr-FR" sz="2200" dirty="0" err="1"/>
              <a:t>column</a:t>
            </a:r>
            <a:r>
              <a:rPr lang="fr-FR" sz="2200" dirty="0"/>
              <a:t> </a:t>
            </a:r>
            <a:r>
              <a:rPr lang="fr-FR" sz="2200" dirty="0" err="1"/>
              <a:t>called</a:t>
            </a:r>
            <a:r>
              <a:rPr lang="fr-FR" sz="2200" dirty="0"/>
              <a:t> 'Class'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also</a:t>
            </a:r>
            <a:r>
              <a:rPr lang="fr-FR" sz="2200" dirty="0"/>
              <a:t> </a:t>
            </a:r>
            <a:r>
              <a:rPr lang="fr-FR" sz="2200" dirty="0" err="1"/>
              <a:t>added</a:t>
            </a:r>
            <a:r>
              <a:rPr lang="fr-FR" sz="2200" dirty="0"/>
              <a:t> to the </a:t>
            </a:r>
            <a:r>
              <a:rPr lang="fr-FR" sz="2200" dirty="0" err="1"/>
              <a:t>dataframe</a:t>
            </a:r>
            <a:r>
              <a:rPr lang="fr-FR" sz="2200" dirty="0"/>
              <a:t>. The </a:t>
            </a:r>
            <a:r>
              <a:rPr lang="fr-FR" sz="2200" dirty="0" err="1"/>
              <a:t>column</a:t>
            </a:r>
            <a:r>
              <a:rPr lang="fr-FR" sz="2200" dirty="0"/>
              <a:t> class </a:t>
            </a:r>
            <a:r>
              <a:rPr lang="fr-FR" sz="2200" dirty="0" err="1"/>
              <a:t>contains</a:t>
            </a:r>
            <a:r>
              <a:rPr lang="fr-FR" sz="2200" dirty="0"/>
              <a:t> 0 if a </a:t>
            </a:r>
            <a:r>
              <a:rPr lang="fr-FR" sz="2200" dirty="0" err="1"/>
              <a:t>given</a:t>
            </a:r>
            <a:r>
              <a:rPr lang="fr-FR" sz="2200" dirty="0"/>
              <a:t> launch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failed</a:t>
            </a:r>
            <a:r>
              <a:rPr lang="fr-FR" sz="2200" dirty="0"/>
              <a:t> and 1 if </a:t>
            </a:r>
            <a:r>
              <a:rPr lang="fr-FR" sz="2200" dirty="0" err="1"/>
              <a:t>it's</a:t>
            </a:r>
            <a:r>
              <a:rPr lang="fr-FR" sz="2200" dirty="0"/>
              <a:t> </a:t>
            </a:r>
            <a:r>
              <a:rPr lang="fr-FR" sz="2200" dirty="0" err="1"/>
              <a:t>successful</a:t>
            </a:r>
            <a:endParaRPr lang="fr-FR" sz="2200" dirty="0"/>
          </a:p>
          <a:p>
            <a:pPr marL="285750" indent="-285750">
              <a:buFont typeface="Wingdings"/>
              <a:buChar char="q"/>
            </a:pPr>
            <a:r>
              <a:rPr lang="fr-FR" sz="2200" dirty="0"/>
              <a:t>At the end </a:t>
            </a:r>
            <a:r>
              <a:rPr lang="fr-FR" sz="2200" dirty="0" err="1"/>
              <a:t>we</a:t>
            </a:r>
            <a:r>
              <a:rPr lang="fr-FR" sz="2200" dirty="0"/>
              <a:t> have 90 </a:t>
            </a:r>
            <a:r>
              <a:rPr lang="fr-FR" sz="2200" dirty="0" err="1"/>
              <a:t>rows</a:t>
            </a:r>
            <a:r>
              <a:rPr lang="fr-FR" sz="2200" dirty="0"/>
              <a:t> and 83 </a:t>
            </a:r>
            <a:r>
              <a:rPr lang="fr-FR" sz="2200" dirty="0" err="1"/>
              <a:t>columns</a:t>
            </a:r>
            <a:endParaRPr lang="fr-FR" sz="2200" dirty="0"/>
          </a:p>
          <a:p>
            <a:pPr marL="742950" lvl="1" indent="-285750">
              <a:buFont typeface="Wingdings"/>
              <a:buChar char="Ø"/>
            </a:pPr>
            <a:endParaRPr lang="fr-FR" dirty="0">
              <a:latin typeface="Consolas"/>
            </a:endParaRPr>
          </a:p>
          <a:p>
            <a:pPr lvl="1"/>
            <a:endParaRPr lang="fr-FR" dirty="0">
              <a:latin typeface="Consolas"/>
            </a:endParaRPr>
          </a:p>
          <a:p>
            <a:pPr marL="742950" lvl="1" indent="-285750">
              <a:buFont typeface="Wingdings"/>
              <a:buChar char="q"/>
            </a:pPr>
            <a:endParaRPr lang="fr-FR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6144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Data Collection, Wrangling and Formatting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pic>
        <p:nvPicPr>
          <p:cNvPr id="10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EDD3FF25-5577-46A3-6165-07ED3737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13" y="1433583"/>
            <a:ext cx="10170016" cy="48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53" y="387848"/>
            <a:ext cx="8911604" cy="93335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IBM Plex Mono SemiBold"/>
              </a:rPr>
              <a:t>2. Exploratory Data Analysis (EDA)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35F112-6C40-70AE-F815-953D0EF84DF7}"/>
              </a:ext>
            </a:extLst>
          </p:cNvPr>
          <p:cNvSpPr txBox="1">
            <a:spLocks/>
          </p:cNvSpPr>
          <p:nvPr/>
        </p:nvSpPr>
        <p:spPr>
          <a:xfrm>
            <a:off x="968071" y="-98488"/>
            <a:ext cx="8911604" cy="78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latin typeface="IBM Plex Mono SemiBold"/>
              </a:rPr>
              <a:t>METHODOLOGY</a:t>
            </a:r>
          </a:p>
        </p:txBody>
      </p:sp>
      <p:pic>
        <p:nvPicPr>
          <p:cNvPr id="3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DEACC1-21C7-EE30-02C9-44EF07F7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" y="1517674"/>
            <a:ext cx="11973056" cy="45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613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359</Words>
  <Application>Microsoft Office PowerPoint</Application>
  <PresentationFormat>Grand écran</PresentationFormat>
  <Paragraphs>110</Paragraphs>
  <Slides>35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SLIDE_TEMPLATE_skill_network</vt:lpstr>
      <vt:lpstr>Final Assigment  - Applied Capstone</vt:lpstr>
      <vt:lpstr>OUTLINE</vt:lpstr>
      <vt:lpstr>EXECUTIVE SUMMARY</vt:lpstr>
      <vt:lpstr>INTRODUCTION</vt:lpstr>
      <vt:lpstr>METHODOLOGY</vt:lpstr>
      <vt:lpstr>Data Collection, Wrangling and Formatting</vt:lpstr>
      <vt:lpstr>Data Collection, Wrangling and Formatting</vt:lpstr>
      <vt:lpstr>Data Collection, Wrangling and Formatting</vt:lpstr>
      <vt:lpstr>2. Exploratory Data Analysis (EDA)</vt:lpstr>
      <vt:lpstr>3. Data Visualization</vt:lpstr>
      <vt:lpstr>3. Data Visualization</vt:lpstr>
      <vt:lpstr>4. Machine Learning</vt:lpstr>
      <vt:lpstr>RESULTS</vt:lpstr>
      <vt:lpstr>1. SQL (EDA with SQL)</vt:lpstr>
      <vt:lpstr>1. SQL (EDA with SQL)</vt:lpstr>
      <vt:lpstr>1. SQL (EDA with SQL)</vt:lpstr>
      <vt:lpstr>1. SQL (EDA with SQL)</vt:lpstr>
      <vt:lpstr>2. Matplotlib &amp; Seaborn (EDA with Visualization)</vt:lpstr>
      <vt:lpstr>2. Matplotlib &amp; Seaborn (EDA with Visualization)</vt:lpstr>
      <vt:lpstr>2. Matplotlib &amp; Seaborn (EDA with Visualization)</vt:lpstr>
      <vt:lpstr>2. Matplotlib &amp; Seaborn (EDA with Visualization)</vt:lpstr>
      <vt:lpstr>2. Matplotlib &amp; Seaborn (EDA with Visualization)</vt:lpstr>
      <vt:lpstr>3. Folium</vt:lpstr>
      <vt:lpstr>3. Folium</vt:lpstr>
      <vt:lpstr>3. Folium</vt:lpstr>
      <vt:lpstr>4. Dash</vt:lpstr>
      <vt:lpstr>4. Dash</vt:lpstr>
      <vt:lpstr>5. Predictive Analysis</vt:lpstr>
      <vt:lpstr>5. Predictive Analysis</vt:lpstr>
      <vt:lpstr>5. Predictive Analysis</vt:lpstr>
      <vt:lpstr>5. Predictive Analysis</vt:lpstr>
      <vt:lpstr>5. Predictive Analysis</vt:lpstr>
      <vt:lpstr>DISCUSSION</vt:lpstr>
      <vt:lpstr>CONCLUSION</vt:lpstr>
      <vt:lpstr>GITHUB JOB POSTINGS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Ramesh Sannareddy</cp:lastModifiedBy>
  <cp:revision>905</cp:revision>
  <dcterms:created xsi:type="dcterms:W3CDTF">2020-10-28T18:29:43Z</dcterms:created>
  <dcterms:modified xsi:type="dcterms:W3CDTF">2022-05-25T00:01:43Z</dcterms:modified>
</cp:coreProperties>
</file>